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6" r:id="rId2"/>
  </p:sldMasterIdLst>
  <p:notesMasterIdLst>
    <p:notesMasterId r:id="rId28"/>
  </p:notesMasterIdLst>
  <p:sldIdLst>
    <p:sldId id="313" r:id="rId3"/>
    <p:sldId id="258" r:id="rId4"/>
    <p:sldId id="324" r:id="rId5"/>
    <p:sldId id="326" r:id="rId6"/>
    <p:sldId id="263" r:id="rId7"/>
    <p:sldId id="338" r:id="rId8"/>
    <p:sldId id="339" r:id="rId9"/>
    <p:sldId id="340" r:id="rId10"/>
    <p:sldId id="342" r:id="rId11"/>
    <p:sldId id="346" r:id="rId12"/>
    <p:sldId id="347" r:id="rId13"/>
    <p:sldId id="352" r:id="rId14"/>
    <p:sldId id="349" r:id="rId15"/>
    <p:sldId id="351" r:id="rId16"/>
    <p:sldId id="373" r:id="rId17"/>
    <p:sldId id="262" r:id="rId18"/>
    <p:sldId id="267" r:id="rId19"/>
    <p:sldId id="277" r:id="rId20"/>
    <p:sldId id="374" r:id="rId21"/>
    <p:sldId id="314" r:id="rId22"/>
    <p:sldId id="354" r:id="rId23"/>
    <p:sldId id="353" r:id="rId24"/>
    <p:sldId id="355" r:id="rId25"/>
    <p:sldId id="356" r:id="rId26"/>
    <p:sldId id="261" r:id="rId27"/>
  </p:sldIdLst>
  <p:sldSz cx="12192000" cy="6858000"/>
  <p:notesSz cx="6858000" cy="9144000"/>
  <p:embeddedFontLst>
    <p:embeddedFont>
      <p:font typeface="Lato" panose="020F0502020204030203" pitchFamily="34" charset="0"/>
      <p:regular r:id="rId29"/>
      <p:bold r:id="rId30"/>
      <p:italic r:id="rId31"/>
      <p:boldItalic r:id="rId32"/>
    </p:embeddedFont>
    <p:embeddedFont>
      <p:font typeface="Lato Black" panose="020F0502020204030203" pitchFamily="34" charset="0"/>
      <p:bold r:id="rId33"/>
    </p:embeddedFont>
    <p:embeddedFont>
      <p:font typeface="Lato Light" panose="020F0502020204030203" pitchFamily="34" charset="0"/>
      <p:regular r:id="rId34"/>
      <p:italic r:id="rId35"/>
    </p:embeddedFont>
    <p:embeddedFont>
      <p:font typeface="等线" panose="02010600030101010101" pitchFamily="2" charset="-122"/>
      <p:regular r:id="rId36"/>
      <p:bold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65"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70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2144" autoAdjust="0"/>
  </p:normalViewPr>
  <p:slideViewPr>
    <p:cSldViewPr snapToGrid="0" showGuides="1">
      <p:cViewPr varScale="1">
        <p:scale>
          <a:sx n="74" d="100"/>
          <a:sy n="74" d="100"/>
        </p:scale>
        <p:origin x="874" y="77"/>
      </p:cViewPr>
      <p:guideLst>
        <p:guide pos="415"/>
        <p:guide pos="7265"/>
        <p:guide orient="horz" pos="648"/>
        <p:guide orient="horz" pos="712"/>
        <p:guide orient="horz" pos="3928"/>
        <p:guide orient="horz" pos="709"/>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100" d="100"/>
        <a:sy n="100" d="100"/>
      </p:scale>
      <p:origin x="0" y="-1389"/>
    </p:cViewPr>
  </p:sorterViewPr>
  <p:notesViewPr>
    <p:cSldViewPr snapToGrid="0">
      <p:cViewPr varScale="1">
        <p:scale>
          <a:sx n="88" d="100"/>
          <a:sy n="88" d="100"/>
        </p:scale>
        <p:origin x="37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68B4A-600B-4E47-A44F-5C9458F0BBBB}" type="datetimeFigureOut">
              <a:rPr lang="zh-CN" altLang="en-US" smtClean="0"/>
              <a:t>2024/11/23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72E2-DACC-4E2B-A3E0-ED1661E9ED5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Hello everyone, we are Group 3, my name is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yuyawen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my group members are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chenyijun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chenyanxin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Today, we are going to introduce our final project: Prediction of Lending Club Loan.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55172E2-DACC-4E2B-A3E0-ED1661E9ED5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way, we also explored the data distribution of term, verification-status,  purpose and so 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When we are exploring some features, such as annual income, we found that there are extreme but precious few outliers in its distribution, we can only set a threshold to explore most of the data distribution in more detail. These thresholds are also used to eliminate outliers during subsequent data processing.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Similarly, there are some other features with extreme outliers that require threshold limits ,like dti, Revolving line utilization rate,  revolving balance.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For the occupation of the borrowers , the number of borrowers with more than 10 working years is the largest, and the default rate generally decreases with the increase of working years. Teacher and Manager are the two professions with the most loans. However, because the occupation types of borrowers are very complex, it loses its significance as a reference in this project, and we will remove this feature.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addition, there are some features like the title. We already have the purpose features output according to the title, these two variables have duplication on the information, we choose to remove the title column.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the previous introduction, we have completed some of the data processing, including cleaning outliers and removing redundant features. </a:t>
            </a:r>
          </a:p>
          <a:p>
            <a:r>
              <a:rPr lang="zh-CN" altLang="en-US"/>
              <a:t>There are many missing values in the data, and the way we take to deal with the missing values is to find the variable which is related to the NA to group the missing values, and use the mean of each group to fill in the missing values in each group. Furthermore, we coded the variables with object data type as dumb variables to facilitate subsequent model building. At the same time, the data is normalized, to unify the feature scales and enhance the generalization ability of the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Eighty percent and twenty percent It indicates that  this is a </a:t>
            </a:r>
            <a:r>
              <a:rPr lang="en-US" altLang="zh-CN" dirty="0" err="1"/>
              <a:t>inbalanced</a:t>
            </a:r>
            <a:r>
              <a:rPr lang="en-US" altLang="zh-CN" dirty="0"/>
              <a:t> dataset.</a:t>
            </a:r>
            <a:endParaRPr lang="zh-CN" altLang="en-US" dirty="0"/>
          </a:p>
        </p:txBody>
      </p:sp>
      <p:sp>
        <p:nvSpPr>
          <p:cNvPr id="4" name="灯片编号占位符 3"/>
          <p:cNvSpPr>
            <a:spLocks noGrp="1"/>
          </p:cNvSpPr>
          <p:nvPr>
            <p:ph type="sldNum" sz="quarter" idx="5"/>
          </p:nvPr>
        </p:nvSpPr>
        <p:spPr/>
        <p:txBody>
          <a:bodyPr/>
          <a:lstStyle/>
          <a:p>
            <a:fld id="{A55172E2-DACC-4E2B-A3E0-ED1661E9ED5A}" type="slidenum">
              <a:rPr lang="zh-CN" altLang="en-US" smtClean="0"/>
              <a:t>17</a:t>
            </a:fld>
            <a:endParaRPr lang="zh-CN" altLang="en-US"/>
          </a:p>
        </p:txBody>
      </p:sp>
    </p:spTree>
    <p:extLst>
      <p:ext uri="{BB962C8B-B14F-4D97-AF65-F5344CB8AC3E}">
        <p14:creationId xmlns:p14="http://schemas.microsoft.com/office/powerpoint/2010/main" val="659610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train set Random Forest performs best , on the test set ANN performs best,</a:t>
            </a:r>
            <a:endParaRPr lang="zh-CN" altLang="en-US" dirty="0"/>
          </a:p>
        </p:txBody>
      </p:sp>
      <p:sp>
        <p:nvSpPr>
          <p:cNvPr id="4" name="灯片编号占位符 3"/>
          <p:cNvSpPr>
            <a:spLocks noGrp="1"/>
          </p:cNvSpPr>
          <p:nvPr>
            <p:ph type="sldNum" sz="quarter" idx="5"/>
          </p:nvPr>
        </p:nvSpPr>
        <p:spPr/>
        <p:txBody>
          <a:bodyPr/>
          <a:lstStyle/>
          <a:p>
            <a:fld id="{A55172E2-DACC-4E2B-A3E0-ED1661E9ED5A}" type="slidenum">
              <a:rPr lang="zh-CN" altLang="en-US" smtClean="0"/>
              <a:t>24</a:t>
            </a:fld>
            <a:endParaRPr lang="zh-CN" altLang="en-US"/>
          </a:p>
        </p:txBody>
      </p:sp>
    </p:spTree>
    <p:extLst>
      <p:ext uri="{BB962C8B-B14F-4D97-AF65-F5344CB8AC3E}">
        <p14:creationId xmlns:p14="http://schemas.microsoft.com/office/powerpoint/2010/main" val="270824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presentation is divided into the following three parts, firstly, I will give a brief introduction to our project.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7FBCD85-9D68-489C-B021-8068C9BE30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3200" dirty="0"/>
          </a:p>
        </p:txBody>
      </p:sp>
      <p:sp>
        <p:nvSpPr>
          <p:cNvPr id="4" name="灯片编号占位符 3"/>
          <p:cNvSpPr>
            <a:spLocks noGrp="1"/>
          </p:cNvSpPr>
          <p:nvPr>
            <p:ph type="sldNum" sz="quarter" idx="5"/>
          </p:nvPr>
        </p:nvSpPr>
        <p:spPr/>
        <p:txBody>
          <a:bodyPr/>
          <a:lstStyle/>
          <a:p>
            <a:fld id="{A55172E2-DACC-4E2B-A3E0-ED1661E9ED5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Lending Club is the largest global P2P lending company based in San Francisco, which is characterized by it’s decentralized nature, low entry barriers, high flexibility, and the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coexistence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of high returns and high risks.</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When a company receives a loan application, it must make an approval decision based on the applicant's information. This decision involves two types of risks: If the applicant is likely to repay the loan, rejecting the application could result in a loss of business opportunities for the company. If the applicant is unlikely to repay the loan and is at risk of default, approving the application could lead to financial losses.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If the high-risk loan applicants can be identified, corresponding measures can be taken, such as refusing loans, reducing the loan amount, and lending to high-risk applicants at a higher interest rate, so as to reduce financial losses.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use a database from Kaggle that contains information about past loan applicants and whether they have defaulted. The database includes 27 sets of variables, containing: Monthly Loan Payment; Loan Term; Loan Purpose; Homeownership Status and etc.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Loans to high-risk applicants are the largest source of financial loss, in cases where loan applicants have previously refused to repay or absconded with the funds, they are labeled as “charged off.” Companies are required to conduct risk assessments when evaluating loan applications, so it is important for them to understand the driving force behind loan defaults, especially the key indicator variables of defaults.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research purpose is to use EDA and machine learning to identify potentially “defaulting” applicants, and providing valuable insights into a company's risk assessment during the loan approval process.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Next, my group members will introduce the Exploratory Data Analysis and our model.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55172E2-DACC-4E2B-A3E0-ED1661E9ED5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There are many variables in the dataset used in our project. We explore the data characteristics of these variables through EDA, preliminarily judge which features are relatively important in this project, remove some features with duplicated information, and learn the data characteristics of each data, so as to lay a foundation for subsequent data processing.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most important variable in this project is loan status, which is also our target variable. This variable has two states, Fully paid and Charged off. As shown in the bars, there are significantly more data for fully paid than for charged off. This may be because in real life, most customers will repay the loans on time. However, this data imbalance may also have an impact on our model.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We first learn the relationships between those variables through the heatmap, and it should be noted that there is a strong correlation between loan amount and installment. We will further analyze this phenomenon in a follow-up exploration and determine whether this is an important information.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Because our target variable is loan status, all subsequent EDA was performed on the comparison of Fully paid and charged off.</a:t>
            </a:r>
          </a:p>
          <a:p>
            <a:r>
              <a:rPr lang="zh-CN" altLang="en-US"/>
              <a:t>lets look at the data distribution of loan_amount and installment, the loan amount is most centrally distributed in the range of 10,000-20,000, and most of the installments are concentrated between 200 and 600. It is not difficult to see that the data distribution of the two variables is very similar, which also corresponds to the strong correlation of the two variables found earlier. Since the installment amount is usually calculated based on the total loan amount, it is not difficult to explain the rationality of this correlation.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For customer credit grades, banks mainly focus on issuing grade B and grade C loans, which may be the best balance between risk and return. As the credit rating decreases, the proportion of defaults gradually increases. Within the same main level, the default rate also tends to increase as the secondary level number increases (such as from B1 to B5). But since the sub-grade comes with the grade subdivision, the feature grade can be removed.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3" name="矩形 12"/>
          <p:cNvSpPr/>
          <p:nvPr userDrawn="1"/>
        </p:nvSpPr>
        <p:spPr>
          <a:xfrm>
            <a:off x="228599" y="1951891"/>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0"/>
          <p:cNvSpPr>
            <a:spLocks noGrp="1"/>
          </p:cNvSpPr>
          <p:nvPr>
            <p:ph type="body" sz="quarter" idx="13" hasCustomPrompt="1"/>
          </p:nvPr>
        </p:nvSpPr>
        <p:spPr>
          <a:xfrm>
            <a:off x="958233" y="2597072"/>
            <a:ext cx="10374075" cy="1479552"/>
          </a:xfrm>
          <a:prstGeom prst="rect">
            <a:avLst/>
          </a:prstGeom>
        </p:spPr>
        <p:txBody>
          <a:bodyPr anchor="ctr" anchorCtr="0">
            <a:normAutofit/>
          </a:bodyPr>
          <a:lstStyle>
            <a:lvl1pPr marL="0" indent="0" algn="l">
              <a:buNone/>
              <a:defRPr sz="4800">
                <a:solidFill>
                  <a:schemeClr val="bg1"/>
                </a:solidFill>
                <a:latin typeface="Lato Light" panose="020F0502020204030203" pitchFamily="34" charset="0"/>
                <a:cs typeface="Lato Light" panose="020F0502020204030203" pitchFamily="34" charset="0"/>
              </a:defRPr>
            </a:lvl1pPr>
          </a:lstStyle>
          <a:p>
            <a:pPr lvl="0"/>
            <a:r>
              <a:rPr lang="en-US" altLang="zh-CN" dirty="0"/>
              <a:t>Click to edit Master title style</a:t>
            </a:r>
          </a:p>
          <a:p>
            <a:pPr lvl="0"/>
            <a:r>
              <a:rPr lang="en-US" altLang="zh-CN" dirty="0"/>
              <a:t>2020</a:t>
            </a:r>
            <a:endParaRPr lang="zh-CN" altLang="en-US" dirty="0"/>
          </a:p>
        </p:txBody>
      </p:sp>
      <p:sp>
        <p:nvSpPr>
          <p:cNvPr id="33" name="文本占位符 22"/>
          <p:cNvSpPr>
            <a:spLocks noGrp="1"/>
          </p:cNvSpPr>
          <p:nvPr>
            <p:ph type="body" sz="quarter" idx="15" hasCustomPrompt="1"/>
          </p:nvPr>
        </p:nvSpPr>
        <p:spPr>
          <a:xfrm>
            <a:off x="958232" y="2023985"/>
            <a:ext cx="10374075" cy="523221"/>
          </a:xfrm>
          <a:prstGeom prst="rect">
            <a:avLst/>
          </a:prstGeom>
        </p:spPr>
        <p:txBody>
          <a:bodyPr anchor="ctr" anchorCtr="0">
            <a:normAutofit/>
          </a:bodyPr>
          <a:lstStyle>
            <a:lvl1pPr marL="0" indent="0" algn="l">
              <a:buNone/>
              <a:defRPr sz="2400" b="1">
                <a:solidFill>
                  <a:schemeClr val="bg1"/>
                </a:solidFill>
                <a:latin typeface="Lato Black" panose="020F0502020204030203" pitchFamily="34" charset="0"/>
              </a:defRPr>
            </a:lvl1pPr>
          </a:lstStyle>
          <a:p>
            <a:pPr lvl="0"/>
            <a:r>
              <a:rPr lang="en-US" altLang="zh-CN" dirty="0"/>
              <a:t>Department &amp; Major</a:t>
            </a:r>
            <a:endParaRPr lang="zh-CN" altLang="en-US" dirty="0"/>
          </a:p>
        </p:txBody>
      </p:sp>
      <p:sp>
        <p:nvSpPr>
          <p:cNvPr id="34" name="文本占位符 22"/>
          <p:cNvSpPr>
            <a:spLocks noGrp="1"/>
          </p:cNvSpPr>
          <p:nvPr>
            <p:ph type="body" sz="quarter" idx="16" hasCustomPrompt="1"/>
          </p:nvPr>
        </p:nvSpPr>
        <p:spPr>
          <a:xfrm>
            <a:off x="958232" y="4274122"/>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Student ID</a:t>
            </a:r>
            <a:endParaRPr lang="zh-CN" altLang="en-US" dirty="0"/>
          </a:p>
        </p:txBody>
      </p:sp>
      <p:sp>
        <p:nvSpPr>
          <p:cNvPr id="36" name="文本占位符 22"/>
          <p:cNvSpPr>
            <a:spLocks noGrp="1"/>
          </p:cNvSpPr>
          <p:nvPr>
            <p:ph type="body" sz="quarter" idx="18" hasCustomPrompt="1"/>
          </p:nvPr>
        </p:nvSpPr>
        <p:spPr>
          <a:xfrm>
            <a:off x="958231" y="4584551"/>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Name of </a:t>
            </a:r>
            <a:r>
              <a:rPr lang="en-US" altLang="zh-CN" sz="1600" b="0" dirty="0">
                <a:solidFill>
                  <a:schemeClr val="bg1"/>
                </a:solidFill>
                <a:latin typeface="Lato" panose="020F0502020204030203"/>
                <a:cs typeface="Calibri" panose="020F0502020204030204" pitchFamily="34" charset="0"/>
              </a:rPr>
              <a:t>Supervisor</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10"/>
          <a:stretch>
            <a:fillRect/>
          </a:stretch>
        </p:blipFill>
        <p:spPr>
          <a:xfrm>
            <a:off x="0" y="-3"/>
            <a:ext cx="12192000" cy="6858002"/>
          </a:xfrm>
          <a:prstGeom prst="rect">
            <a:avLst/>
          </a:prstGeom>
        </p:spPr>
      </p:pic>
      <p:sp>
        <p:nvSpPr>
          <p:cNvPr id="18" name="矩形 17"/>
          <p:cNvSpPr/>
          <p:nvPr userDrawn="1"/>
        </p:nvSpPr>
        <p:spPr>
          <a:xfrm>
            <a:off x="0" y="-2"/>
            <a:ext cx="12192000" cy="6858002"/>
          </a:xfrm>
          <a:prstGeom prst="rect">
            <a:avLst/>
          </a:prstGeom>
          <a:solidFill>
            <a:srgbClr val="A92D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V="1">
            <a:off x="0" y="0"/>
            <a:ext cx="10828873" cy="14116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5400000" flipH="1" flipV="1">
            <a:off x="8426449" y="3092451"/>
            <a:ext cx="6858001" cy="6730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nvGrpSpPr>
          <p:cNvPr id="36" name="组合 35"/>
          <p:cNvGrpSpPr/>
          <p:nvPr userDrawn="1"/>
        </p:nvGrpSpPr>
        <p:grpSpPr>
          <a:xfrm>
            <a:off x="10076250" y="6312401"/>
            <a:ext cx="1330786" cy="233551"/>
            <a:chOff x="10076250" y="6312401"/>
            <a:chExt cx="1330786" cy="233551"/>
          </a:xfrm>
        </p:grpSpPr>
        <p:sp>
          <p:nvSpPr>
            <p:cNvPr id="31"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solidFill>
              <a:schemeClr val="bg1"/>
            </a:solidFill>
            <a:ln>
              <a:noFill/>
            </a:ln>
          </p:spPr>
        </p:sp>
        <p:sp>
          <p:nvSpPr>
            <p:cNvPr id="32"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solidFill>
              <a:schemeClr val="bg1"/>
            </a:solidFill>
            <a:ln>
              <a:noFill/>
            </a:ln>
          </p:spPr>
        </p:sp>
        <p:sp>
          <p:nvSpPr>
            <p:cNvPr id="33"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solidFill>
              <a:schemeClr val="bg1"/>
            </a:solidFill>
            <a:ln>
              <a:noFill/>
            </a:ln>
          </p:spPr>
        </p:sp>
        <p:sp>
          <p:nvSpPr>
            <p:cNvPr id="34"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solidFill>
              <a:schemeClr val="bg1"/>
            </a:solidFill>
            <a:ln>
              <a:noFill/>
            </a:ln>
          </p:spPr>
        </p:sp>
      </p:grpSp>
      <p:sp>
        <p:nvSpPr>
          <p:cNvPr id="40" name="文本占位符 39"/>
          <p:cNvSpPr>
            <a:spLocks noGrp="1"/>
          </p:cNvSpPr>
          <p:nvPr>
            <p:ph type="body" sz="quarter" idx="10" hasCustomPrompt="1"/>
          </p:nvPr>
        </p:nvSpPr>
        <p:spPr>
          <a:xfrm>
            <a:off x="4894242" y="4005891"/>
            <a:ext cx="6023665" cy="808696"/>
          </a:xfrm>
        </p:spPr>
        <p:txBody>
          <a:bodyPr anchor="ctr" anchorCtr="0">
            <a:noAutofit/>
          </a:bodyPr>
          <a:lstStyle>
            <a:lvl1pPr marL="0" indent="0">
              <a:buNone/>
              <a:defRPr lang="zh-CN" altLang="en-US" sz="4000" b="1" kern="1200" dirty="0" smtClean="0">
                <a:solidFill>
                  <a:schemeClr val="bg1"/>
                </a:solidFill>
                <a:effectLst>
                  <a:outerShdw blurRad="127000" dist="63500" dir="2700000" algn="tl" rotWithShape="0">
                    <a:schemeClr val="tx1">
                      <a:alpha val="10000"/>
                    </a:schemeClr>
                  </a:outerShdw>
                </a:effectLst>
                <a:latin typeface="Lato Black" panose="020F0502020204030203" pitchFamily="34" charset="0"/>
                <a:ea typeface="+mn-ea"/>
                <a:cs typeface="Lato Light" panose="020F0502020204030203" pitchFamily="34" charset="0"/>
              </a:defRPr>
            </a:lvl1pPr>
          </a:lstStyle>
          <a:p>
            <a:pPr lvl="0"/>
            <a:r>
              <a:rPr lang="en-US" altLang="zh-CN" dirty="0"/>
              <a:t>Click to edit Master title</a:t>
            </a:r>
            <a:endParaRPr lang="zh-CN" altLang="en-US" dirty="0"/>
          </a:p>
        </p:txBody>
      </p:sp>
      <p:sp>
        <p:nvSpPr>
          <p:cNvPr id="41" name="文本占位符 39"/>
          <p:cNvSpPr>
            <a:spLocks noGrp="1"/>
          </p:cNvSpPr>
          <p:nvPr>
            <p:ph type="body" sz="quarter" idx="11"/>
          </p:nvPr>
        </p:nvSpPr>
        <p:spPr>
          <a:xfrm>
            <a:off x="4894241" y="4771380"/>
            <a:ext cx="6023665" cy="343760"/>
          </a:xfrm>
        </p:spPr>
        <p:txBody>
          <a:bodyPr anchor="ctr" anchorCtr="0">
            <a:noAutofit/>
          </a:bodyPr>
          <a:lstStyle>
            <a:lvl1pPr marL="0" indent="0">
              <a:buNone/>
              <a:defRPr lang="zh-CN" altLang="en-US" sz="1800" b="0" kern="1200" dirty="0" smtClean="0">
                <a:solidFill>
                  <a:schemeClr val="bg1"/>
                </a:solidFill>
                <a:effectLst/>
                <a:latin typeface="Lato Light" panose="020F0502020204030203" pitchFamily="34" charset="0"/>
                <a:ea typeface="+mn-ea"/>
                <a:cs typeface="Lato Light" panose="020F0502020204030203" pitchFamily="34" charset="0"/>
              </a:defRPr>
            </a:lvl1pPr>
          </a:lstStyle>
          <a:p>
            <a:pPr lvl="0"/>
            <a:r>
              <a:rPr lang="en-US" altLang="zh-CN" dirty="0"/>
              <a:t>Edit Master text styles</a:t>
            </a:r>
          </a:p>
        </p:txBody>
      </p:sp>
      <p:sp>
        <p:nvSpPr>
          <p:cNvPr id="14" name="矩形 13"/>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dirty="0">
                <a:solidFill>
                  <a:schemeClr val="bg1"/>
                </a:solidFill>
                <a:effectLst/>
                <a:latin typeface="Lato" panose="020F0502020204030203" pitchFamily="34" charset="0"/>
                <a:ea typeface="+mn-ea"/>
                <a:cs typeface="Lato Light" panose="020F0502020204030203" pitchFamily="34" charset="0"/>
              </a:rPr>
              <a:t>City University of Hong Kong </a:t>
            </a:r>
            <a:r>
              <a:rPr lang="en-US" altLang="zh-CN" sz="1100" b="0" i="0" baseline="0" dirty="0">
                <a:solidFill>
                  <a:schemeClr val="bg1"/>
                </a:solidFill>
                <a:latin typeface="Lato Light" panose="020F0502020204030203" pitchFamily="34" charset="0"/>
                <a:ea typeface="Lato Light" panose="020F0502020204030203" pitchFamily="34" charset="0"/>
                <a:cs typeface="Lato Light" panose="020F0502020204030203" pitchFamily="34" charset="0"/>
              </a:rPr>
              <a:t>|  </a:t>
            </a:r>
            <a:r>
              <a:rPr lang="en-US" altLang="zh-CN" sz="1100" b="0" i="0" kern="1200" baseline="0" dirty="0">
                <a:solidFill>
                  <a:schemeClr val="bg1"/>
                </a:solidFill>
                <a:latin typeface="Lato Light" panose="020F0502020204030203" pitchFamily="34" charset="0"/>
                <a:ea typeface="+mn-ea"/>
                <a:cs typeface="Lato Light" panose="020F0502020204030203" pitchFamily="34" charset="0"/>
              </a:rPr>
              <a:t>www.cityu.edu.hk</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1" name="直角三角形 20"/>
          <p:cNvSpPr/>
          <p:nvPr userDrawn="1"/>
        </p:nvSpPr>
        <p:spPr>
          <a:xfrm flipH="1" flipV="1">
            <a:off x="6165410" y="-6"/>
            <a:ext cx="6026588" cy="1028703"/>
          </a:xfrm>
          <a:prstGeom prst="rtTriangle">
            <a:avLst/>
          </a:prstGeom>
          <a:gradFill flip="none" rotWithShape="1">
            <a:gsLst>
              <a:gs pos="20000">
                <a:srgbClr val="BA175E"/>
              </a:gs>
              <a:gs pos="62000">
                <a:srgbClr val="8A1D50"/>
              </a:gs>
              <a:gs pos="88000">
                <a:srgbClr val="5E214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0076250" y="6312401"/>
            <a:ext cx="1330786" cy="233551"/>
            <a:chOff x="10076250" y="6312401"/>
            <a:chExt cx="1330786" cy="233551"/>
          </a:xfrm>
          <a:solidFill>
            <a:schemeClr val="tx1">
              <a:lumMod val="50000"/>
              <a:lumOff val="50000"/>
            </a:schemeClr>
          </a:solidFill>
        </p:grpSpPr>
        <p:sp>
          <p:nvSpPr>
            <p:cNvPr id="8"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grpFill/>
            <a:ln>
              <a:noFill/>
            </a:ln>
          </p:spPr>
        </p:sp>
        <p:sp>
          <p:nvSpPr>
            <p:cNvPr id="9"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grpFill/>
            <a:ln>
              <a:noFill/>
            </a:ln>
          </p:spPr>
        </p:sp>
        <p:sp>
          <p:nvSpPr>
            <p:cNvPr id="10"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grpFill/>
            <a:ln>
              <a:noFill/>
            </a:ln>
          </p:spPr>
        </p:sp>
        <p:sp>
          <p:nvSpPr>
            <p:cNvPr id="11"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grpFill/>
            <a:ln>
              <a:noFill/>
            </a:ln>
          </p:spPr>
        </p:sp>
      </p:grpSp>
      <p:sp>
        <p:nvSpPr>
          <p:cNvPr id="12" name="灯片编号占位符 3"/>
          <p:cNvSpPr>
            <a:spLocks noGrp="1"/>
          </p:cNvSpPr>
          <p:nvPr>
            <p:ph type="sldNum" sz="quarter" idx="12"/>
          </p:nvPr>
        </p:nvSpPr>
        <p:spPr>
          <a:xfrm>
            <a:off x="5815865" y="6284866"/>
            <a:ext cx="560269" cy="213048"/>
          </a:xfrm>
          <a:prstGeom prst="rect">
            <a:avLst/>
          </a:prstGeom>
        </p:spPr>
        <p:txBody>
          <a:bodyPr/>
          <a:lstStyle>
            <a:lvl1pPr algn="ctr">
              <a:defRPr sz="1100">
                <a:latin typeface="Lato" panose="020F0502020204030203" pitchFamily="34" charset="0"/>
              </a:defRPr>
            </a:lvl1pPr>
          </a:lstStyle>
          <a:p>
            <a:fld id="{DDE8A10B-F253-4971-87FB-584CF01DF5BE}" type="slidenum">
              <a:rPr lang="zh-CN" altLang="en-US" smtClean="0"/>
              <a:t>‹#›</a:t>
            </a:fld>
            <a:endParaRPr lang="zh-CN" altLang="en-US" dirty="0"/>
          </a:p>
        </p:txBody>
      </p:sp>
      <p:sp>
        <p:nvSpPr>
          <p:cNvPr id="19" name="文本占位符 18"/>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502020204030203" pitchFamily="34" charset="0"/>
                <a:ea typeface="+mn-ea"/>
                <a:cs typeface="Lato Light" panose="020F0502020204030203" pitchFamily="34" charset="0"/>
              </a:defRPr>
            </a:lvl1pPr>
          </a:lstStyle>
          <a:p>
            <a:pPr lvl="0"/>
            <a:r>
              <a:rPr lang="en-US" altLang="zh-CN" dirty="0"/>
              <a:t>Click to edit Master title style</a:t>
            </a:r>
            <a:endParaRPr lang="zh-CN" altLang="en-US" dirty="0"/>
          </a:p>
        </p:txBody>
      </p:sp>
      <p:sp>
        <p:nvSpPr>
          <p:cNvPr id="26" name="文本占位符 25"/>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cs typeface="Lato Light" panose="020F0502020204030203" pitchFamily="34" charset="0"/>
              </a:defRPr>
            </a:lvl1pPr>
          </a:lstStyle>
          <a:p>
            <a:pPr lvl="0"/>
            <a:r>
              <a:rPr lang="en-US" altLang="zh-CN" dirty="0"/>
              <a:t>SECTION</a:t>
            </a:r>
            <a:endParaRPr lang="zh-CN" altLang="en-US" dirty="0"/>
          </a:p>
        </p:txBody>
      </p:sp>
      <p:sp>
        <p:nvSpPr>
          <p:cNvPr id="2" name="矩形 1"/>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dirty="0">
                <a:solidFill>
                  <a:schemeClr val="tx1">
                    <a:lumMod val="50000"/>
                    <a:lumOff val="50000"/>
                  </a:schemeClr>
                </a:solidFill>
                <a:effectLst/>
                <a:latin typeface="Lato" panose="020F0502020204030203" pitchFamily="34" charset="0"/>
                <a:ea typeface="+mn-ea"/>
                <a:cs typeface="Lato Light" panose="020F0502020204030203" pitchFamily="34" charset="0"/>
              </a:rPr>
              <a:t>City University of Hong Kong </a:t>
            </a:r>
            <a:r>
              <a:rPr lang="en-US" altLang="zh-CN" sz="1100" b="0" i="0" baseline="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altLang="zh-CN" sz="1100" b="0" i="0" kern="1200" baseline="0" dirty="0">
                <a:solidFill>
                  <a:schemeClr val="tx1">
                    <a:lumMod val="50000"/>
                    <a:lumOff val="50000"/>
                  </a:schemeClr>
                </a:solidFill>
                <a:latin typeface="Lato Light" panose="020F0502020204030203" pitchFamily="34" charset="0"/>
                <a:ea typeface="+mn-ea"/>
                <a:cs typeface="Lato Light" panose="020F0502020204030203" pitchFamily="34" charset="0"/>
              </a:rPr>
              <a:t>www.cityu.edu.hk</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3571" b="4237"/>
          <a:stretch>
            <a:fillRect/>
          </a:stretch>
        </p:blipFill>
        <p:spPr>
          <a:xfrm>
            <a:off x="244946" y="222941"/>
            <a:ext cx="11702106" cy="6412117"/>
          </a:xfrm>
          <a:prstGeom prst="rect">
            <a:avLst/>
          </a:prstGeom>
        </p:spPr>
      </p:pic>
      <p:sp>
        <p:nvSpPr>
          <p:cNvPr id="10" name="矩形 9"/>
          <p:cNvSpPr/>
          <p:nvPr userDrawn="1"/>
        </p:nvSpPr>
        <p:spPr>
          <a:xfrm>
            <a:off x="244946" y="222941"/>
            <a:ext cx="11702107" cy="6412117"/>
          </a:xfrm>
          <a:prstGeom prst="rect">
            <a:avLst/>
          </a:prstGeom>
          <a:solidFill>
            <a:schemeClr val="bg2">
              <a:alpha val="92000"/>
            </a:schemeClr>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21"/>
          <a:stretch>
            <a:fillRect/>
          </a:stretch>
        </p:blipFill>
        <p:spPr>
          <a:xfrm>
            <a:off x="541" y="-2977"/>
            <a:ext cx="12191457" cy="6858001"/>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p:cNvSpPr>
            <a:spLocks noGrp="1"/>
          </p:cNvSpPr>
          <p:nvPr>
            <p:ph type="body" sz="quarter" idx="10" hasCustomPrompt="1"/>
          </p:nvPr>
        </p:nvSpPr>
        <p:spPr>
          <a:xfrm>
            <a:off x="958232" y="2523291"/>
            <a:ext cx="8776487" cy="933318"/>
          </a:xfrm>
          <a:prstGeom prst="rect">
            <a:avLst/>
          </a:prstGeom>
        </p:spPr>
        <p:txBody>
          <a:bodyPr anchor="ctr" anchorCtr="0">
            <a:normAutofit/>
          </a:bodyPr>
          <a:lstStyle>
            <a:lvl1pPr marL="0" indent="0" algn="l">
              <a:buNone/>
              <a:defRPr sz="4000" b="1">
                <a:solidFill>
                  <a:schemeClr val="bg1"/>
                </a:solidFill>
                <a:latin typeface="Lato Black" panose="020F0502020204030203" pitchFamily="34" charset="0"/>
              </a:defRPr>
            </a:lvl1pPr>
          </a:lstStyle>
          <a:p>
            <a:pPr lvl="0"/>
            <a:r>
              <a:rPr lang="en-US" altLang="zh-CN" dirty="0"/>
              <a:t> Thanks for your attention.</a:t>
            </a:r>
            <a:endParaRPr lang="zh-CN" altLang="en-US" dirty="0"/>
          </a:p>
        </p:txBody>
      </p:sp>
      <p:sp>
        <p:nvSpPr>
          <p:cNvPr id="12" name="文本占位符 8"/>
          <p:cNvSpPr>
            <a:spLocks noGrp="1"/>
          </p:cNvSpPr>
          <p:nvPr>
            <p:ph type="body" sz="quarter" idx="12" hasCustomPrompt="1"/>
          </p:nvPr>
        </p:nvSpPr>
        <p:spPr>
          <a:xfrm>
            <a:off x="958232" y="3699989"/>
            <a:ext cx="5178151" cy="311229"/>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panose="020F0502020204030203"/>
                <a:cs typeface="Calibri" panose="020F0502020204030204" pitchFamily="34" charset="0"/>
              </a:rPr>
              <a:t>Signature</a:t>
            </a:r>
          </a:p>
        </p:txBody>
      </p:sp>
      <p:sp>
        <p:nvSpPr>
          <p:cNvPr id="14" name="文本占位符 8"/>
          <p:cNvSpPr>
            <a:spLocks noGrp="1"/>
          </p:cNvSpPr>
          <p:nvPr>
            <p:ph type="body" sz="quarter" idx="14" hasCustomPrompt="1"/>
          </p:nvPr>
        </p:nvSpPr>
        <p:spPr>
          <a:xfrm>
            <a:off x="958232" y="4053213"/>
            <a:ext cx="5178151" cy="313200"/>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panose="020F0502020204030203"/>
                <a:cs typeface="Calibri" panose="020F0502020204030204" pitchFamily="34" charset="0"/>
              </a:rPr>
              <a:t>Date</a:t>
            </a:r>
            <a:endParaRPr lang="zh-CN" altLang="en-US" sz="1600" b="0" dirty="0">
              <a:solidFill>
                <a:schemeClr val="bg1"/>
              </a:solidFill>
              <a:latin typeface="Lato" panose="020F0502020204030203"/>
              <a:cs typeface="Calibri" panose="020F0502020204030204" pitchFamily="34" charset="0"/>
            </a:endParaRPr>
          </a:p>
        </p:txBody>
      </p:sp>
      <p:sp>
        <p:nvSpPr>
          <p:cNvPr id="16" name="矩形 15"/>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dirty="0">
                <a:solidFill>
                  <a:schemeClr val="bg1">
                    <a:lumMod val="85000"/>
                  </a:schemeClr>
                </a:solidFill>
                <a:effectLst/>
                <a:latin typeface="Lato" panose="020F0502020204030203" pitchFamily="34" charset="0"/>
                <a:ea typeface="+mn-ea"/>
                <a:cs typeface="+mn-cs"/>
              </a:rPr>
              <a:t>City University of Hong Kong</a:t>
            </a:r>
          </a:p>
          <a:p>
            <a:pPr algn="l">
              <a:lnSpc>
                <a:spcPct val="120000"/>
              </a:lnSpc>
            </a:pPr>
            <a:r>
              <a:rPr lang="en-US" altLang="zh-CN" sz="1200" b="0" i="0" kern="1200" dirty="0">
                <a:solidFill>
                  <a:schemeClr val="bg1">
                    <a:lumMod val="85000"/>
                  </a:schemeClr>
                </a:solidFill>
                <a:effectLst/>
                <a:latin typeface="Lato" panose="020F0502020204030203" pitchFamily="34" charset="0"/>
                <a:ea typeface="+mn-ea"/>
                <a:cs typeface="+mn-cs"/>
              </a:rPr>
              <a:t>Tat Chee Avenue, Kowloon, Hong Kong</a:t>
            </a:r>
          </a:p>
        </p:txBody>
      </p:sp>
      <p:grpSp>
        <p:nvGrpSpPr>
          <p:cNvPr id="15" name="组合 14"/>
          <p:cNvGrpSpPr/>
          <p:nvPr userDrawn="1"/>
        </p:nvGrpSpPr>
        <p:grpSpPr>
          <a:xfrm>
            <a:off x="10049690" y="426081"/>
            <a:ext cx="1412237" cy="852093"/>
            <a:chOff x="10049690" y="426081"/>
            <a:chExt cx="1412237" cy="852093"/>
          </a:xfrm>
        </p:grpSpPr>
        <p:grpSp>
          <p:nvGrpSpPr>
            <p:cNvPr id="17" name="组合 16"/>
            <p:cNvGrpSpPr/>
            <p:nvPr userDrawn="1"/>
          </p:nvGrpSpPr>
          <p:grpSpPr>
            <a:xfrm>
              <a:off x="10049690" y="426081"/>
              <a:ext cx="1412237" cy="852093"/>
              <a:chOff x="10164588" y="462340"/>
              <a:chExt cx="1332307" cy="803866"/>
            </a:xfrm>
          </p:grpSpPr>
          <p:grpSp>
            <p:nvGrpSpPr>
              <p:cNvPr id="20" name="组合 19"/>
              <p:cNvGrpSpPr/>
              <p:nvPr userDrawn="1"/>
            </p:nvGrpSpPr>
            <p:grpSpPr>
              <a:xfrm>
                <a:off x="10164588" y="462340"/>
                <a:ext cx="1332307" cy="803866"/>
                <a:chOff x="11006452" y="455658"/>
                <a:chExt cx="1332307" cy="803866"/>
              </a:xfrm>
            </p:grpSpPr>
            <p:sp>
              <p:nvSpPr>
                <p:cNvPr id="22" name="任意多边形: 形状 21"/>
                <p:cNvSpPr/>
                <p:nvPr userDrawn="1"/>
              </p:nvSpPr>
              <p:spPr>
                <a:xfrm>
                  <a:off x="11332306" y="455658"/>
                  <a:ext cx="1006453" cy="624997"/>
                </a:xfrm>
                <a:custGeom>
                  <a:avLst/>
                  <a:gdLst>
                    <a:gd name="connsiteX0" fmla="*/ 846469 w 997078"/>
                    <a:gd name="connsiteY0" fmla="*/ 618870 h 619175"/>
                    <a:gd name="connsiteX1" fmla="*/ 846665 w 997078"/>
                    <a:gd name="connsiteY1" fmla="*/ 618912 h 619175"/>
                    <a:gd name="connsiteX2" fmla="*/ 846630 w 997078"/>
                    <a:gd name="connsiteY2" fmla="*/ 619106 h 619175"/>
                    <a:gd name="connsiteX3" fmla="*/ 846379 w 997078"/>
                    <a:gd name="connsiteY3" fmla="*/ 619175 h 619175"/>
                    <a:gd name="connsiteX4" fmla="*/ 849309 w 997078"/>
                    <a:gd name="connsiteY4" fmla="*/ 609189 h 619175"/>
                    <a:gd name="connsiteX5" fmla="*/ 847497 w 997078"/>
                    <a:gd name="connsiteY5" fmla="*/ 619092 h 619175"/>
                    <a:gd name="connsiteX6" fmla="*/ 846665 w 997078"/>
                    <a:gd name="connsiteY6" fmla="*/ 618912 h 619175"/>
                    <a:gd name="connsiteX7" fmla="*/ 847011 w 997078"/>
                    <a:gd name="connsiteY7" fmla="*/ 617021 h 619175"/>
                    <a:gd name="connsiteX8" fmla="*/ 960453 w 997078"/>
                    <a:gd name="connsiteY8" fmla="*/ 1630 h 619175"/>
                    <a:gd name="connsiteX9" fmla="*/ 997078 w 997078"/>
                    <a:gd name="connsiteY9" fmla="*/ 105487 h 619175"/>
                    <a:gd name="connsiteX10" fmla="*/ 849309 w 997078"/>
                    <a:gd name="connsiteY10" fmla="*/ 609189 h 619175"/>
                    <a:gd name="connsiteX11" fmla="*/ 959844 w 997078"/>
                    <a:gd name="connsiteY11" fmla="*/ 233 h 619175"/>
                    <a:gd name="connsiteX12" fmla="*/ 847011 w 997078"/>
                    <a:gd name="connsiteY12" fmla="*/ 617021 h 619175"/>
                    <a:gd name="connsiteX13" fmla="*/ 846469 w 997078"/>
                    <a:gd name="connsiteY13" fmla="*/ 618870 h 619175"/>
                    <a:gd name="connsiteX14" fmla="*/ 0 w 997078"/>
                    <a:gd name="connsiteY14" fmla="*/ 435848 h 619175"/>
                    <a:gd name="connsiteX15" fmla="*/ 173062 w 997078"/>
                    <a:gd name="connsiteY15" fmla="*/ 202332 h 619175"/>
                    <a:gd name="connsiteX16" fmla="*/ 959884 w 997078"/>
                    <a:gd name="connsiteY16" fmla="*/ 16 h 619175"/>
                    <a:gd name="connsiteX17" fmla="*/ 959951 w 997078"/>
                    <a:gd name="connsiteY17" fmla="*/ 206 h 619175"/>
                    <a:gd name="connsiteX18" fmla="*/ 959844 w 997078"/>
                    <a:gd name="connsiteY18" fmla="*/ 233 h 619175"/>
                    <a:gd name="connsiteX19" fmla="*/ 960751 w 997078"/>
                    <a:gd name="connsiteY19" fmla="*/ 0 h 619175"/>
                    <a:gd name="connsiteX20" fmla="*/ 960453 w 997078"/>
                    <a:gd name="connsiteY20" fmla="*/ 1630 h 619175"/>
                    <a:gd name="connsiteX21" fmla="*/ 959951 w 997078"/>
                    <a:gd name="connsiteY21" fmla="*/ 206 h 6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078" h="619175">
                      <a:moveTo>
                        <a:pt x="846469" y="618870"/>
                      </a:moveTo>
                      <a:lnTo>
                        <a:pt x="846665" y="618912"/>
                      </a:lnTo>
                      <a:lnTo>
                        <a:pt x="846630" y="619106"/>
                      </a:lnTo>
                      <a:lnTo>
                        <a:pt x="846379" y="619175"/>
                      </a:lnTo>
                      <a:close/>
                      <a:moveTo>
                        <a:pt x="849309" y="609189"/>
                      </a:moveTo>
                      <a:lnTo>
                        <a:pt x="847497" y="619092"/>
                      </a:lnTo>
                      <a:lnTo>
                        <a:pt x="846665" y="618912"/>
                      </a:lnTo>
                      <a:lnTo>
                        <a:pt x="847011" y="617021"/>
                      </a:lnTo>
                      <a:close/>
                      <a:moveTo>
                        <a:pt x="960453" y="1630"/>
                      </a:moveTo>
                      <a:lnTo>
                        <a:pt x="997078" y="105487"/>
                      </a:lnTo>
                      <a:lnTo>
                        <a:pt x="849309" y="609189"/>
                      </a:lnTo>
                      <a:close/>
                      <a:moveTo>
                        <a:pt x="959844" y="233"/>
                      </a:moveTo>
                      <a:lnTo>
                        <a:pt x="847011" y="617021"/>
                      </a:lnTo>
                      <a:lnTo>
                        <a:pt x="846469" y="618870"/>
                      </a:lnTo>
                      <a:lnTo>
                        <a:pt x="0" y="435848"/>
                      </a:lnTo>
                      <a:lnTo>
                        <a:pt x="173062" y="202332"/>
                      </a:lnTo>
                      <a:close/>
                      <a:moveTo>
                        <a:pt x="959884" y="16"/>
                      </a:moveTo>
                      <a:lnTo>
                        <a:pt x="959951" y="206"/>
                      </a:lnTo>
                      <a:lnTo>
                        <a:pt x="959844" y="233"/>
                      </a:lnTo>
                      <a:close/>
                      <a:moveTo>
                        <a:pt x="960751" y="0"/>
                      </a:moveTo>
                      <a:lnTo>
                        <a:pt x="960453" y="1630"/>
                      </a:lnTo>
                      <a:lnTo>
                        <a:pt x="959951" y="206"/>
                      </a:lnTo>
                      <a:close/>
                    </a:path>
                  </a:pathLst>
                </a:cu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latin typeface="Lato" panose="020F0502020204030203" pitchFamily="34" charset="0"/>
                  </a:endParaRPr>
                </a:p>
              </p:txBody>
            </p:sp>
            <p:sp>
              <p:nvSpPr>
                <p:cNvPr id="29" name="文本框 28"/>
                <p:cNvSpPr txBox="1"/>
                <p:nvPr userDrawn="1"/>
              </p:nvSpPr>
              <p:spPr>
                <a:xfrm>
                  <a:off x="11006452" y="978185"/>
                  <a:ext cx="824842" cy="200055"/>
                </a:xfrm>
                <a:prstGeom prst="rect">
                  <a:avLst/>
                </a:prstGeom>
                <a:noFill/>
              </p:spPr>
              <p:txBody>
                <a:bodyPr wrap="square" rtlCol="0">
                  <a:spAutoFit/>
                </a:bodyPr>
                <a:lstStyle/>
                <a:p>
                  <a:pPr algn="dist"/>
                  <a:r>
                    <a:rPr lang="zh-CN" altLang="en-US" sz="700" dirty="0">
                      <a:solidFill>
                        <a:schemeClr val="bg1"/>
                      </a:solidFill>
                      <a:latin typeface="思源黑体 CN Light" panose="020B0300000000000000" pitchFamily="34" charset="-122"/>
                      <a:ea typeface="思源黑体 CN Light" panose="020B0300000000000000" pitchFamily="34" charset="-122"/>
                    </a:rPr>
                    <a:t>香港城市大學</a:t>
                  </a:r>
                </a:p>
              </p:txBody>
            </p:sp>
            <p:sp>
              <p:nvSpPr>
                <p:cNvPr id="30" name="矩形 29"/>
                <p:cNvSpPr/>
                <p:nvPr userDrawn="1"/>
              </p:nvSpPr>
              <p:spPr>
                <a:xfrm>
                  <a:off x="11006452" y="1074858"/>
                  <a:ext cx="1181734" cy="184666"/>
                </a:xfrm>
                <a:prstGeom prst="rect">
                  <a:avLst/>
                </a:prstGeom>
              </p:spPr>
              <p:txBody>
                <a:bodyPr wrap="none">
                  <a:spAutoFit/>
                </a:bodyPr>
                <a:lstStyle/>
                <a:p>
                  <a:r>
                    <a:rPr lang="en-US" altLang="zh-CN" sz="600" b="0" i="0" kern="120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City University of Hong Kong </a:t>
                  </a:r>
                  <a:endParaRPr lang="zh-CN" altLang="en-US" sz="600" b="0" dirty="0">
                    <a:latin typeface="Lato Light" panose="020F0502020204030203" pitchFamily="34" charset="0"/>
                    <a:cs typeface="Lato Light" panose="020F0502020204030203" pitchFamily="34" charset="0"/>
                  </a:endParaRPr>
                </a:p>
              </p:txBody>
            </p:sp>
          </p:grpSp>
          <p:sp>
            <p:nvSpPr>
              <p:cNvPr id="21" name="矩形 20"/>
              <p:cNvSpPr/>
              <p:nvPr userDrawn="1"/>
            </p:nvSpPr>
            <p:spPr>
              <a:xfrm>
                <a:off x="10670212" y="608306"/>
                <a:ext cx="732245" cy="168407"/>
              </a:xfrm>
              <a:prstGeom prst="rect">
                <a:avLst/>
              </a:prstGeom>
            </p:spPr>
            <p:txBody>
              <a:bodyPr wrap="none">
                <a:spAutoFit/>
              </a:bodyPr>
              <a:lstStyle/>
              <a:p>
                <a:pPr algn="ctr">
                  <a:lnSpc>
                    <a:spcPct val="120000"/>
                  </a:lnSpc>
                </a:pPr>
                <a:r>
                  <a:rPr lang="zh-CN" altLang="en-US" sz="500" b="1" i="1" kern="1200" dirty="0">
                    <a:solidFill>
                      <a:schemeClr val="accent2"/>
                    </a:solidFill>
                    <a:effectLst/>
                    <a:latin typeface="思源黑体 CN Normal" panose="020B0400000000000000" pitchFamily="34" charset="-122"/>
                    <a:ea typeface="思源黑体 CN Normal" panose="020B0400000000000000" pitchFamily="34" charset="-122"/>
                    <a:cs typeface="Lato Light" panose="020F0502020204030203" pitchFamily="34" charset="0"/>
                  </a:rPr>
                  <a:t>第二届高校模板大赛</a:t>
                </a:r>
                <a:endParaRPr lang="zh-CN" altLang="en-US" sz="500" b="1" i="1" dirty="0">
                  <a:solidFill>
                    <a:schemeClr val="accent2"/>
                  </a:solidFill>
                  <a:latin typeface="思源黑体 CN Normal" panose="020B0400000000000000" pitchFamily="34" charset="-122"/>
                  <a:ea typeface="思源黑体 CN Normal" panose="020B0400000000000000" pitchFamily="34" charset="-122"/>
                  <a:cs typeface="Lato Light" panose="020F0502020204030203" pitchFamily="34" charset="0"/>
                </a:endParaRPr>
              </a:p>
            </p:txBody>
          </p:sp>
        </p:grpSp>
        <p:sp>
          <p:nvSpPr>
            <p:cNvPr id="18" name="矩形 17"/>
            <p:cNvSpPr/>
            <p:nvPr userDrawn="1"/>
          </p:nvSpPr>
          <p:spPr>
            <a:xfrm>
              <a:off x="10553302" y="672110"/>
              <a:ext cx="683200" cy="357662"/>
            </a:xfrm>
            <a:prstGeom prst="rect">
              <a:avLst/>
            </a:prstGeom>
          </p:spPr>
          <p:txBody>
            <a:bodyPr wrap="none">
              <a:spAutoFit/>
            </a:bodyPr>
            <a:lstStyle/>
            <a:p>
              <a:pPr algn="ctr">
                <a:lnSpc>
                  <a:spcPct val="120000"/>
                </a:lnSpc>
              </a:pPr>
              <a:r>
                <a:rPr lang="en-US" altLang="zh-CN" sz="1600" b="1" i="1" kern="1200" dirty="0" err="1">
                  <a:solidFill>
                    <a:schemeClr val="accent2"/>
                  </a:solidFill>
                  <a:effectLst/>
                  <a:latin typeface="Lato Heavy" panose="020F0502020204030203" pitchFamily="34" charset="0"/>
                  <a:ea typeface="Lato Heavy" panose="020F0502020204030203" pitchFamily="34" charset="0"/>
                  <a:cs typeface="Lato Heavy" panose="020F0502020204030203" pitchFamily="34" charset="0"/>
                </a:rPr>
                <a:t>CityU</a:t>
              </a:r>
              <a:endParaRPr lang="zh-CN" altLang="en-US" sz="1600" b="1" i="1" dirty="0">
                <a:solidFill>
                  <a:schemeClr val="accent2"/>
                </a:solidFill>
                <a:latin typeface="Lato Heavy" panose="020F0502020204030203" pitchFamily="34" charset="0"/>
                <a:cs typeface="Lato Heavy" panose="020F0502020204030203" pitchFamily="34" charset="0"/>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userDrawn="1"/>
        </p:nvSpPr>
        <p:spPr>
          <a:xfrm>
            <a:off x="244946" y="222941"/>
            <a:ext cx="11702107" cy="6412117"/>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占位符 18"/>
          <p:cNvSpPr>
            <a:spLocks noGrp="1"/>
          </p:cNvSpPr>
          <p:nvPr>
            <p:ph type="body" sz="quarter" idx="13"/>
          </p:nvPr>
        </p:nvSpPr>
        <p:spPr>
          <a:xfrm>
            <a:off x="876300" y="-5"/>
            <a:ext cx="10642600" cy="1028705"/>
          </a:xfrm>
        </p:spPr>
        <p:txBody>
          <a:bodyPr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2800" b="1" kern="1200" dirty="0" smtClean="0">
                <a:solidFill>
                  <a:schemeClr val="tx1">
                    <a:lumMod val="75000"/>
                    <a:lumOff val="25000"/>
                  </a:schemeClr>
                </a:solidFill>
                <a:effectLst/>
                <a:latin typeface="Lato" panose="020F0502020204030203"/>
                <a:ea typeface="+mn-ea"/>
                <a:cs typeface="Lato Light" panose="020F050202020403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26221"/>
          <a:stretch>
            <a:fillRect/>
          </a:stretch>
        </p:blipFill>
        <p:spPr>
          <a:xfrm flipH="1">
            <a:off x="-7" y="0"/>
            <a:ext cx="7589669" cy="6858000"/>
          </a:xfrm>
          <a:prstGeom prst="rect">
            <a:avLst/>
          </a:prstGeom>
        </p:spPr>
      </p:pic>
      <p:sp>
        <p:nvSpPr>
          <p:cNvPr id="9" name="任意多边形: 形状 8"/>
          <p:cNvSpPr/>
          <p:nvPr userDrawn="1"/>
        </p:nvSpPr>
        <p:spPr>
          <a:xfrm rot="5400000" flipV="1">
            <a:off x="2916676" y="-2420614"/>
            <a:ext cx="6358649" cy="12192001"/>
          </a:xfrm>
          <a:custGeom>
            <a:avLst/>
            <a:gdLst>
              <a:gd name="connsiteX0" fmla="*/ 0 w 6358649"/>
              <a:gd name="connsiteY0" fmla="*/ 12192001 h 12192001"/>
              <a:gd name="connsiteX1" fmla="*/ 6358649 w 6358649"/>
              <a:gd name="connsiteY1" fmla="*/ 12192001 h 12192001"/>
              <a:gd name="connsiteX2" fmla="*/ 6358649 w 6358649"/>
              <a:gd name="connsiteY2" fmla="*/ 0 h 12192001"/>
              <a:gd name="connsiteX3" fmla="*/ 505886 w 6358649"/>
              <a:gd name="connsiteY3" fmla="*/ 0 h 12192001"/>
              <a:gd name="connsiteX4" fmla="*/ 0 w 6358649"/>
              <a:gd name="connsiteY4" fmla="*/ 12192001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649" h="12192001">
                <a:moveTo>
                  <a:pt x="0" y="12192001"/>
                </a:moveTo>
                <a:lnTo>
                  <a:pt x="6358649" y="12192001"/>
                </a:lnTo>
                <a:lnTo>
                  <a:pt x="6358649" y="0"/>
                </a:lnTo>
                <a:lnTo>
                  <a:pt x="505886" y="0"/>
                </a:lnTo>
                <a:lnTo>
                  <a:pt x="0" y="12192001"/>
                </a:lnTo>
                <a:close/>
              </a:path>
            </a:pathLst>
          </a:custGeom>
          <a:solidFill>
            <a:srgbClr val="F2F2F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5400000" flipV="1">
            <a:off x="5593378" y="-5593379"/>
            <a:ext cx="1005238" cy="12192001"/>
          </a:xfrm>
          <a:custGeom>
            <a:avLst/>
            <a:gdLst>
              <a:gd name="connsiteX0" fmla="*/ 0 w 1005238"/>
              <a:gd name="connsiteY0" fmla="*/ 0 h 12192001"/>
              <a:gd name="connsiteX1" fmla="*/ 1 w 1005238"/>
              <a:gd name="connsiteY1" fmla="*/ 12192001 h 12192001"/>
              <a:gd name="connsiteX2" fmla="*/ 499352 w 1005238"/>
              <a:gd name="connsiteY2" fmla="*/ 12192001 h 12192001"/>
              <a:gd name="connsiteX3" fmla="*/ 1005238 w 1005238"/>
              <a:gd name="connsiteY3" fmla="*/ 0 h 12192001"/>
              <a:gd name="connsiteX4" fmla="*/ 0 w 1005238"/>
              <a:gd name="connsiteY4" fmla="*/ 0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38" h="12192001">
                <a:moveTo>
                  <a:pt x="0" y="0"/>
                </a:moveTo>
                <a:lnTo>
                  <a:pt x="1" y="12192001"/>
                </a:lnTo>
                <a:lnTo>
                  <a:pt x="499352" y="12192001"/>
                </a:lnTo>
                <a:lnTo>
                  <a:pt x="1005238"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10"/>
          <a:stretch>
            <a:fillRect/>
          </a:stretch>
        </p:blipFill>
        <p:spPr>
          <a:xfrm>
            <a:off x="0" y="-3"/>
            <a:ext cx="12192000" cy="6858002"/>
          </a:xfrm>
          <a:prstGeom prst="rect">
            <a:avLst/>
          </a:prstGeom>
        </p:spPr>
      </p:pic>
      <p:sp>
        <p:nvSpPr>
          <p:cNvPr id="18" name="矩形 17"/>
          <p:cNvSpPr/>
          <p:nvPr userDrawn="1"/>
        </p:nvSpPr>
        <p:spPr>
          <a:xfrm>
            <a:off x="0" y="-2"/>
            <a:ext cx="12192000" cy="6858002"/>
          </a:xfrm>
          <a:prstGeom prst="rect">
            <a:avLst/>
          </a:prstGeom>
          <a:solidFill>
            <a:srgbClr val="A92D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nvSpPr>
        <p:spPr>
          <a:xfrm flipV="1">
            <a:off x="0" y="0"/>
            <a:ext cx="10828873" cy="14116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5400000" flipH="1" flipV="1">
            <a:off x="8426449" y="3092451"/>
            <a:ext cx="6858001" cy="6730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40" name="文本占位符 39"/>
          <p:cNvSpPr>
            <a:spLocks noGrp="1"/>
          </p:cNvSpPr>
          <p:nvPr>
            <p:ph type="body" sz="quarter" idx="10" hasCustomPrompt="1"/>
          </p:nvPr>
        </p:nvSpPr>
        <p:spPr>
          <a:xfrm>
            <a:off x="4894242" y="4005891"/>
            <a:ext cx="6023665" cy="808696"/>
          </a:xfrm>
        </p:spPr>
        <p:txBody>
          <a:bodyPr anchor="ctr" anchorCtr="0">
            <a:noAutofit/>
          </a:bodyPr>
          <a:lstStyle>
            <a:lvl1pPr marL="0" indent="0">
              <a:buNone/>
              <a:defRPr lang="zh-CN" altLang="en-US" sz="4000" b="1" kern="1200" dirty="0" smtClean="0">
                <a:solidFill>
                  <a:schemeClr val="bg1"/>
                </a:solidFill>
                <a:effectLst>
                  <a:outerShdw blurRad="127000" dist="63500" dir="2700000" algn="tl" rotWithShape="0">
                    <a:schemeClr val="tx1">
                      <a:alpha val="10000"/>
                    </a:schemeClr>
                  </a:outerShdw>
                </a:effectLst>
                <a:latin typeface="Lato Black" panose="020F0502020204030203" pitchFamily="34" charset="0"/>
                <a:ea typeface="+mn-ea"/>
                <a:cs typeface="Lato Light" panose="020F0502020204030203" pitchFamily="34" charset="0"/>
              </a:defRPr>
            </a:lvl1pPr>
          </a:lstStyle>
          <a:p>
            <a:pPr lvl="0"/>
            <a:r>
              <a:rPr lang="en-US" altLang="zh-CN" dirty="0"/>
              <a:t>Click to edit Master title</a:t>
            </a:r>
            <a:endParaRPr lang="zh-CN" altLang="en-US" dirty="0"/>
          </a:p>
        </p:txBody>
      </p:sp>
      <p:sp>
        <p:nvSpPr>
          <p:cNvPr id="41" name="文本占位符 39"/>
          <p:cNvSpPr>
            <a:spLocks noGrp="1"/>
          </p:cNvSpPr>
          <p:nvPr>
            <p:ph type="body" sz="quarter" idx="11"/>
          </p:nvPr>
        </p:nvSpPr>
        <p:spPr>
          <a:xfrm>
            <a:off x="4894241" y="4771380"/>
            <a:ext cx="6023665" cy="343760"/>
          </a:xfrm>
        </p:spPr>
        <p:txBody>
          <a:bodyPr anchor="ctr" anchorCtr="0">
            <a:noAutofit/>
          </a:bodyPr>
          <a:lstStyle>
            <a:lvl1pPr marL="0" indent="0">
              <a:buNone/>
              <a:defRPr lang="zh-CN" altLang="en-US" sz="1800" b="0" kern="1200" dirty="0" smtClean="0">
                <a:solidFill>
                  <a:schemeClr val="bg1"/>
                </a:solidFill>
                <a:effectLst/>
                <a:latin typeface="Lato Light" panose="020F0502020204030203" pitchFamily="34" charset="0"/>
                <a:ea typeface="+mn-ea"/>
                <a:cs typeface="Lato Light" panose="020F0502020204030203" pitchFamily="34" charset="0"/>
              </a:defRPr>
            </a:lvl1pPr>
          </a:lstStyle>
          <a:p>
            <a:pPr lvl="0"/>
            <a:r>
              <a:rPr lang="en-US" altLang="zh-CN"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1" name="直角三角形 20"/>
          <p:cNvSpPr/>
          <p:nvPr userDrawn="1"/>
        </p:nvSpPr>
        <p:spPr>
          <a:xfrm flipH="1" flipV="1">
            <a:off x="6165410" y="-6"/>
            <a:ext cx="6026588" cy="1028703"/>
          </a:xfrm>
          <a:prstGeom prst="rtTriangle">
            <a:avLst/>
          </a:prstGeom>
          <a:gradFill flip="none" rotWithShape="1">
            <a:gsLst>
              <a:gs pos="20000">
                <a:srgbClr val="BA175E"/>
              </a:gs>
              <a:gs pos="62000">
                <a:srgbClr val="8A1D50"/>
              </a:gs>
              <a:gs pos="88000">
                <a:srgbClr val="5E214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3"/>
          <p:cNvSpPr>
            <a:spLocks noGrp="1"/>
          </p:cNvSpPr>
          <p:nvPr>
            <p:ph type="sldNum" sz="quarter" idx="12"/>
          </p:nvPr>
        </p:nvSpPr>
        <p:spPr>
          <a:xfrm>
            <a:off x="5815865" y="6284866"/>
            <a:ext cx="560269" cy="213048"/>
          </a:xfrm>
          <a:prstGeom prst="rect">
            <a:avLst/>
          </a:prstGeom>
        </p:spPr>
        <p:txBody>
          <a:bodyPr/>
          <a:lstStyle>
            <a:lvl1pPr algn="ctr">
              <a:defRPr sz="1100">
                <a:latin typeface="Lato" panose="020F0502020204030203" pitchFamily="34" charset="0"/>
              </a:defRPr>
            </a:lvl1pPr>
          </a:lstStyle>
          <a:p>
            <a:fld id="{DDE8A10B-F253-4971-87FB-584CF01DF5BE}" type="slidenum">
              <a:rPr lang="zh-CN" altLang="en-US" smtClean="0"/>
              <a:t>‹#›</a:t>
            </a:fld>
            <a:endParaRPr lang="zh-CN" altLang="en-US" dirty="0"/>
          </a:p>
        </p:txBody>
      </p:sp>
      <p:sp>
        <p:nvSpPr>
          <p:cNvPr id="19" name="文本占位符 18"/>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502020204030203" pitchFamily="34" charset="0"/>
                <a:ea typeface="+mn-ea"/>
                <a:cs typeface="Lato Light" panose="020F0502020204030203" pitchFamily="34" charset="0"/>
              </a:defRPr>
            </a:lvl1pPr>
          </a:lstStyle>
          <a:p>
            <a:pPr lvl="0"/>
            <a:r>
              <a:rPr lang="en-US" altLang="zh-CN" dirty="0"/>
              <a:t>Click to edit Master title style</a:t>
            </a:r>
            <a:endParaRPr lang="zh-CN" altLang="en-US" dirty="0"/>
          </a:p>
        </p:txBody>
      </p:sp>
      <p:sp>
        <p:nvSpPr>
          <p:cNvPr id="26" name="文本占位符 25"/>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cs typeface="Lato Light" panose="020F0502020204030203" pitchFamily="34" charset="0"/>
              </a:defRPr>
            </a:lvl1pPr>
          </a:lstStyle>
          <a:p>
            <a:pPr lvl="0"/>
            <a:r>
              <a:rPr lang="en-US" altLang="zh-CN" dirty="0"/>
              <a:t>SECTION</a:t>
            </a:r>
            <a:endParaRPr lang="zh-CN" altLang="en-US" dirty="0"/>
          </a:p>
        </p:txBody>
      </p:sp>
      <p:sp>
        <p:nvSpPr>
          <p:cNvPr id="2" name="矩形 1"/>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3571" b="4237"/>
          <a:stretch>
            <a:fillRect/>
          </a:stretch>
        </p:blipFill>
        <p:spPr>
          <a:xfrm>
            <a:off x="244946" y="222941"/>
            <a:ext cx="11702106" cy="6412117"/>
          </a:xfrm>
          <a:prstGeom prst="rect">
            <a:avLst/>
          </a:prstGeom>
        </p:spPr>
      </p:pic>
      <p:sp>
        <p:nvSpPr>
          <p:cNvPr id="10" name="矩形 9"/>
          <p:cNvSpPr/>
          <p:nvPr userDrawn="1"/>
        </p:nvSpPr>
        <p:spPr>
          <a:xfrm>
            <a:off x="244946" y="222941"/>
            <a:ext cx="11702107" cy="6412117"/>
          </a:xfrm>
          <a:prstGeom prst="rect">
            <a:avLst/>
          </a:prstGeom>
          <a:solidFill>
            <a:schemeClr val="bg2">
              <a:alpha val="92000"/>
            </a:schemeClr>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21"/>
          <a:stretch>
            <a:fillRect/>
          </a:stretch>
        </p:blipFill>
        <p:spPr>
          <a:xfrm>
            <a:off x="541" y="-2977"/>
            <a:ext cx="12191457" cy="6858001"/>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p:cNvSpPr>
            <a:spLocks noGrp="1"/>
          </p:cNvSpPr>
          <p:nvPr>
            <p:ph type="body" sz="quarter" idx="10" hasCustomPrompt="1"/>
          </p:nvPr>
        </p:nvSpPr>
        <p:spPr>
          <a:xfrm>
            <a:off x="958232" y="2523291"/>
            <a:ext cx="8776487" cy="933318"/>
          </a:xfrm>
          <a:prstGeom prst="rect">
            <a:avLst/>
          </a:prstGeom>
        </p:spPr>
        <p:txBody>
          <a:bodyPr anchor="ctr" anchorCtr="0">
            <a:normAutofit/>
          </a:bodyPr>
          <a:lstStyle>
            <a:lvl1pPr marL="0" indent="0" algn="l">
              <a:buNone/>
              <a:defRPr sz="4000" b="1">
                <a:solidFill>
                  <a:schemeClr val="bg1"/>
                </a:solidFill>
                <a:latin typeface="Lato Black" panose="020F0502020204030203" pitchFamily="34" charset="0"/>
              </a:defRPr>
            </a:lvl1pPr>
          </a:lstStyle>
          <a:p>
            <a:pPr lvl="0"/>
            <a:r>
              <a:rPr lang="en-US" altLang="zh-CN" dirty="0"/>
              <a:t> Thanks for your attention.</a:t>
            </a:r>
            <a:endParaRPr lang="zh-CN" altLang="en-US" dirty="0"/>
          </a:p>
        </p:txBody>
      </p:sp>
      <p:sp>
        <p:nvSpPr>
          <p:cNvPr id="12" name="文本占位符 8"/>
          <p:cNvSpPr>
            <a:spLocks noGrp="1"/>
          </p:cNvSpPr>
          <p:nvPr>
            <p:ph type="body" sz="quarter" idx="12" hasCustomPrompt="1"/>
          </p:nvPr>
        </p:nvSpPr>
        <p:spPr>
          <a:xfrm>
            <a:off x="958232" y="3699989"/>
            <a:ext cx="5178151" cy="311229"/>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panose="020F0502020204030203"/>
                <a:cs typeface="Calibri" panose="020F0502020204030204" pitchFamily="34" charset="0"/>
              </a:rPr>
              <a:t>Signature</a:t>
            </a:r>
          </a:p>
        </p:txBody>
      </p:sp>
      <p:sp>
        <p:nvSpPr>
          <p:cNvPr id="14" name="文本占位符 8"/>
          <p:cNvSpPr>
            <a:spLocks noGrp="1"/>
          </p:cNvSpPr>
          <p:nvPr>
            <p:ph type="body" sz="quarter" idx="14" hasCustomPrompt="1"/>
          </p:nvPr>
        </p:nvSpPr>
        <p:spPr>
          <a:xfrm>
            <a:off x="958232" y="4053213"/>
            <a:ext cx="5178151" cy="313200"/>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panose="020F0502020204030203"/>
                <a:cs typeface="Calibri" panose="020F0502020204030204" pitchFamily="34" charset="0"/>
              </a:rPr>
              <a:t>Date</a:t>
            </a:r>
            <a:endParaRPr lang="zh-CN" altLang="en-US" sz="1600" b="0" dirty="0">
              <a:solidFill>
                <a:schemeClr val="bg1"/>
              </a:solidFill>
              <a:latin typeface="Lato" panose="020F0502020204030203"/>
              <a:cs typeface="Calibri" panose="020F0502020204030204" pitchFamily="34" charset="0"/>
            </a:endParaRPr>
          </a:p>
        </p:txBody>
      </p:sp>
      <p:sp>
        <p:nvSpPr>
          <p:cNvPr id="16" name="矩形 15"/>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dirty="0">
                <a:solidFill>
                  <a:schemeClr val="bg1">
                    <a:lumMod val="85000"/>
                  </a:schemeClr>
                </a:solidFill>
                <a:effectLst/>
                <a:latin typeface="Lato" panose="020F0502020204030203" pitchFamily="34" charset="0"/>
                <a:ea typeface="+mn-ea"/>
                <a:cs typeface="+mn-cs"/>
              </a:rPr>
              <a:t>City University of Hong Kong</a:t>
            </a:r>
          </a:p>
          <a:p>
            <a:pPr algn="l">
              <a:lnSpc>
                <a:spcPct val="120000"/>
              </a:lnSpc>
            </a:pPr>
            <a:r>
              <a:rPr lang="en-US" altLang="zh-CN" sz="1200" b="0" i="0" kern="1200" dirty="0">
                <a:solidFill>
                  <a:schemeClr val="bg1">
                    <a:lumMod val="85000"/>
                  </a:schemeClr>
                </a:solidFill>
                <a:effectLst/>
                <a:latin typeface="Lato" panose="020F0502020204030203" pitchFamily="34" charset="0"/>
                <a:ea typeface="+mn-ea"/>
                <a:cs typeface="+mn-cs"/>
              </a:rPr>
              <a:t>Tat Chee Avenue, Kowloon, Hong Kong</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userDrawn="1"/>
        </p:nvSpPr>
        <p:spPr>
          <a:xfrm>
            <a:off x="244946" y="222941"/>
            <a:ext cx="11702107" cy="6412117"/>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占位符 18"/>
          <p:cNvSpPr>
            <a:spLocks noGrp="1"/>
          </p:cNvSpPr>
          <p:nvPr>
            <p:ph type="body" sz="quarter" idx="13"/>
          </p:nvPr>
        </p:nvSpPr>
        <p:spPr>
          <a:xfrm>
            <a:off x="876300" y="-5"/>
            <a:ext cx="10642600" cy="1028705"/>
          </a:xfrm>
        </p:spPr>
        <p:txBody>
          <a:bodyPr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2800" b="1" kern="1200" dirty="0" smtClean="0">
                <a:solidFill>
                  <a:schemeClr val="tx1">
                    <a:lumMod val="75000"/>
                    <a:lumOff val="25000"/>
                  </a:schemeClr>
                </a:solidFill>
                <a:effectLst/>
                <a:latin typeface="Lato" panose="020F0502020204030203"/>
                <a:ea typeface="+mn-ea"/>
                <a:cs typeface="Lato Light" panose="020F050202020403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5621"/>
          <a:stretch>
            <a:fillRect/>
          </a:stretch>
        </p:blipFill>
        <p:spPr>
          <a:xfrm>
            <a:off x="542" y="0"/>
            <a:ext cx="12191458" cy="6858000"/>
          </a:xfrm>
          <a:prstGeom prst="rect">
            <a:avLst/>
          </a:prstGeom>
        </p:spPr>
      </p:pic>
      <p:sp>
        <p:nvSpPr>
          <p:cNvPr id="13" name="矩形 12"/>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dirty="0">
                <a:solidFill>
                  <a:schemeClr val="bg1">
                    <a:lumMod val="85000"/>
                  </a:schemeClr>
                </a:solidFill>
                <a:effectLst/>
                <a:latin typeface="Lato" panose="020F0502020204030203" pitchFamily="34" charset="0"/>
                <a:ea typeface="+mn-ea"/>
                <a:cs typeface="+mn-cs"/>
              </a:rPr>
              <a:t>City University of Hong Kong</a:t>
            </a:r>
          </a:p>
          <a:p>
            <a:pPr algn="l">
              <a:lnSpc>
                <a:spcPct val="120000"/>
              </a:lnSpc>
            </a:pPr>
            <a:r>
              <a:rPr lang="en-US" altLang="zh-CN" sz="1200" b="0" i="0" kern="1200" dirty="0">
                <a:solidFill>
                  <a:schemeClr val="bg1">
                    <a:lumMod val="85000"/>
                  </a:schemeClr>
                </a:solidFill>
                <a:effectLst/>
                <a:latin typeface="Lato" panose="020F0502020204030203" pitchFamily="34" charset="0"/>
                <a:ea typeface="+mn-ea"/>
                <a:cs typeface="+mn-cs"/>
              </a:rPr>
              <a:t>Tat Chee Avenue, Kowloon, Hong Kong</a:t>
            </a:r>
          </a:p>
        </p:txBody>
      </p:sp>
      <p:sp>
        <p:nvSpPr>
          <p:cNvPr id="31" name="文本占位符 20"/>
          <p:cNvSpPr>
            <a:spLocks noGrp="1"/>
          </p:cNvSpPr>
          <p:nvPr>
            <p:ph type="body" sz="quarter" idx="13" hasCustomPrompt="1"/>
          </p:nvPr>
        </p:nvSpPr>
        <p:spPr>
          <a:xfrm>
            <a:off x="958233" y="2597072"/>
            <a:ext cx="10374075" cy="1479552"/>
          </a:xfrm>
          <a:prstGeom prst="rect">
            <a:avLst/>
          </a:prstGeom>
        </p:spPr>
        <p:txBody>
          <a:bodyPr anchor="ctr" anchorCtr="0">
            <a:normAutofit/>
          </a:bodyPr>
          <a:lstStyle>
            <a:lvl1pPr marL="0" indent="0" algn="l">
              <a:buNone/>
              <a:defRPr sz="4800">
                <a:solidFill>
                  <a:schemeClr val="bg1"/>
                </a:solidFill>
                <a:latin typeface="Lato Light" panose="020F0502020204030203" pitchFamily="34" charset="0"/>
                <a:cs typeface="Lato Light" panose="020F0502020204030203" pitchFamily="34" charset="0"/>
              </a:defRPr>
            </a:lvl1pPr>
          </a:lstStyle>
          <a:p>
            <a:pPr lvl="0"/>
            <a:r>
              <a:rPr lang="en-US" altLang="zh-CN" dirty="0"/>
              <a:t>Click to edit Master title style</a:t>
            </a:r>
          </a:p>
          <a:p>
            <a:pPr lvl="0"/>
            <a:r>
              <a:rPr lang="en-US" altLang="zh-CN" dirty="0"/>
              <a:t>2020</a:t>
            </a:r>
            <a:endParaRPr lang="zh-CN" altLang="en-US" dirty="0"/>
          </a:p>
        </p:txBody>
      </p:sp>
      <p:sp>
        <p:nvSpPr>
          <p:cNvPr id="33" name="文本占位符 22"/>
          <p:cNvSpPr>
            <a:spLocks noGrp="1"/>
          </p:cNvSpPr>
          <p:nvPr>
            <p:ph type="body" sz="quarter" idx="15" hasCustomPrompt="1"/>
          </p:nvPr>
        </p:nvSpPr>
        <p:spPr>
          <a:xfrm>
            <a:off x="958232" y="2023985"/>
            <a:ext cx="10374075" cy="523221"/>
          </a:xfrm>
          <a:prstGeom prst="rect">
            <a:avLst/>
          </a:prstGeom>
        </p:spPr>
        <p:txBody>
          <a:bodyPr anchor="ctr" anchorCtr="0">
            <a:normAutofit/>
          </a:bodyPr>
          <a:lstStyle>
            <a:lvl1pPr marL="0" indent="0" algn="l">
              <a:buNone/>
              <a:defRPr sz="2400" b="1">
                <a:solidFill>
                  <a:schemeClr val="bg1"/>
                </a:solidFill>
                <a:latin typeface="Lato Black" panose="020F0502020204030203" pitchFamily="34" charset="0"/>
              </a:defRPr>
            </a:lvl1pPr>
          </a:lstStyle>
          <a:p>
            <a:pPr lvl="0"/>
            <a:r>
              <a:rPr lang="en-US" altLang="zh-CN" dirty="0"/>
              <a:t>Department &amp; Major</a:t>
            </a:r>
            <a:endParaRPr lang="zh-CN" altLang="en-US" dirty="0"/>
          </a:p>
        </p:txBody>
      </p:sp>
      <p:sp>
        <p:nvSpPr>
          <p:cNvPr id="34" name="文本占位符 22"/>
          <p:cNvSpPr>
            <a:spLocks noGrp="1"/>
          </p:cNvSpPr>
          <p:nvPr>
            <p:ph type="body" sz="quarter" idx="16" hasCustomPrompt="1"/>
          </p:nvPr>
        </p:nvSpPr>
        <p:spPr>
          <a:xfrm>
            <a:off x="958232" y="4274122"/>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Student ID</a:t>
            </a:r>
            <a:endParaRPr lang="zh-CN" altLang="en-US" dirty="0"/>
          </a:p>
        </p:txBody>
      </p:sp>
      <p:sp>
        <p:nvSpPr>
          <p:cNvPr id="36" name="文本占位符 22"/>
          <p:cNvSpPr>
            <a:spLocks noGrp="1"/>
          </p:cNvSpPr>
          <p:nvPr>
            <p:ph type="body" sz="quarter" idx="18" hasCustomPrompt="1"/>
          </p:nvPr>
        </p:nvSpPr>
        <p:spPr>
          <a:xfrm>
            <a:off x="958231" y="4584551"/>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Name of </a:t>
            </a:r>
            <a:r>
              <a:rPr lang="en-US" altLang="zh-CN" sz="1600" b="0" dirty="0">
                <a:solidFill>
                  <a:schemeClr val="bg1"/>
                </a:solidFill>
                <a:latin typeface="Lato" panose="020F0502020204030203"/>
                <a:cs typeface="Calibri" panose="020F0502020204030204" pitchFamily="34" charset="0"/>
              </a:rPr>
              <a:t>Supervisor</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26221"/>
          <a:stretch>
            <a:fillRect/>
          </a:stretch>
        </p:blipFill>
        <p:spPr>
          <a:xfrm flipH="1">
            <a:off x="-7" y="0"/>
            <a:ext cx="7589669" cy="6858000"/>
          </a:xfrm>
          <a:prstGeom prst="rect">
            <a:avLst/>
          </a:prstGeom>
        </p:spPr>
      </p:pic>
      <p:sp>
        <p:nvSpPr>
          <p:cNvPr id="9" name="任意多边形: 形状 8"/>
          <p:cNvSpPr/>
          <p:nvPr userDrawn="1"/>
        </p:nvSpPr>
        <p:spPr>
          <a:xfrm rot="5400000" flipV="1">
            <a:off x="2916676" y="-2420614"/>
            <a:ext cx="6358649" cy="12192001"/>
          </a:xfrm>
          <a:custGeom>
            <a:avLst/>
            <a:gdLst>
              <a:gd name="connsiteX0" fmla="*/ 0 w 6358649"/>
              <a:gd name="connsiteY0" fmla="*/ 12192001 h 12192001"/>
              <a:gd name="connsiteX1" fmla="*/ 6358649 w 6358649"/>
              <a:gd name="connsiteY1" fmla="*/ 12192001 h 12192001"/>
              <a:gd name="connsiteX2" fmla="*/ 6358649 w 6358649"/>
              <a:gd name="connsiteY2" fmla="*/ 0 h 12192001"/>
              <a:gd name="connsiteX3" fmla="*/ 505886 w 6358649"/>
              <a:gd name="connsiteY3" fmla="*/ 0 h 12192001"/>
              <a:gd name="connsiteX4" fmla="*/ 0 w 6358649"/>
              <a:gd name="connsiteY4" fmla="*/ 12192001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649" h="12192001">
                <a:moveTo>
                  <a:pt x="0" y="12192001"/>
                </a:moveTo>
                <a:lnTo>
                  <a:pt x="6358649" y="12192001"/>
                </a:lnTo>
                <a:lnTo>
                  <a:pt x="6358649" y="0"/>
                </a:lnTo>
                <a:lnTo>
                  <a:pt x="505886" y="0"/>
                </a:lnTo>
                <a:lnTo>
                  <a:pt x="0" y="12192001"/>
                </a:lnTo>
                <a:close/>
              </a:path>
            </a:pathLst>
          </a:custGeom>
          <a:solidFill>
            <a:srgbClr val="F2F2F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5400000" flipV="1">
            <a:off x="5593378" y="-5593379"/>
            <a:ext cx="1005238" cy="12192001"/>
          </a:xfrm>
          <a:custGeom>
            <a:avLst/>
            <a:gdLst>
              <a:gd name="connsiteX0" fmla="*/ 0 w 1005238"/>
              <a:gd name="connsiteY0" fmla="*/ 0 h 12192001"/>
              <a:gd name="connsiteX1" fmla="*/ 1 w 1005238"/>
              <a:gd name="connsiteY1" fmla="*/ 12192001 h 12192001"/>
              <a:gd name="connsiteX2" fmla="*/ 499352 w 1005238"/>
              <a:gd name="connsiteY2" fmla="*/ 12192001 h 12192001"/>
              <a:gd name="connsiteX3" fmla="*/ 1005238 w 1005238"/>
              <a:gd name="connsiteY3" fmla="*/ 0 h 12192001"/>
              <a:gd name="connsiteX4" fmla="*/ 0 w 1005238"/>
              <a:gd name="connsiteY4" fmla="*/ 0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38" h="12192001">
                <a:moveTo>
                  <a:pt x="0" y="0"/>
                </a:moveTo>
                <a:lnTo>
                  <a:pt x="1" y="12192001"/>
                </a:lnTo>
                <a:lnTo>
                  <a:pt x="499352" y="12192001"/>
                </a:lnTo>
                <a:lnTo>
                  <a:pt x="1005238"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04850" y="6253500"/>
            <a:ext cx="3949700" cy="27578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100" b="1" i="0" kern="1200" dirty="0">
                <a:solidFill>
                  <a:schemeClr val="tx1">
                    <a:lumMod val="50000"/>
                    <a:lumOff val="50000"/>
                  </a:schemeClr>
                </a:solidFill>
                <a:effectLst/>
                <a:latin typeface="Lato" panose="020F0502020204030203" pitchFamily="34" charset="0"/>
                <a:ea typeface="+mn-ea"/>
                <a:cs typeface="Lato Light" panose="020F0502020204030203" pitchFamily="34" charset="0"/>
              </a:rPr>
              <a:t>City University of Hong Kong </a:t>
            </a:r>
            <a:r>
              <a:rPr lang="en-US" altLang="zh-CN" sz="1100" b="0" i="0" baseline="0" dirty="0">
                <a:solidFill>
                  <a:schemeClr val="tx2"/>
                </a:solidFill>
                <a:latin typeface="Lato Light" panose="020F0502020204030203" pitchFamily="34" charset="0"/>
                <a:ea typeface="Lato Light" panose="020F0502020204030203" pitchFamily="34" charset="0"/>
                <a:cs typeface="Lato Light" panose="020F0502020204030203" pitchFamily="34" charset="0"/>
              </a:rPr>
              <a:t>|  </a:t>
            </a:r>
            <a:r>
              <a:rPr lang="en-US" altLang="zh-CN" sz="1100" b="0" i="0" kern="1200" baseline="0" dirty="0">
                <a:solidFill>
                  <a:schemeClr val="tx1">
                    <a:lumMod val="50000"/>
                    <a:lumOff val="50000"/>
                  </a:schemeClr>
                </a:solidFill>
                <a:latin typeface="Lato Light" panose="020F0502020204030203" pitchFamily="34" charset="0"/>
                <a:ea typeface="+mn-ea"/>
                <a:cs typeface="Lato Light" panose="020F0502020204030203" pitchFamily="34" charset="0"/>
              </a:rPr>
              <a:t>www.cityu.edu.hk</a:t>
            </a:r>
          </a:p>
        </p:txBody>
      </p:sp>
      <p:grpSp>
        <p:nvGrpSpPr>
          <p:cNvPr id="36" name="组合 35"/>
          <p:cNvGrpSpPr/>
          <p:nvPr userDrawn="1"/>
        </p:nvGrpSpPr>
        <p:grpSpPr>
          <a:xfrm>
            <a:off x="10076250" y="6312401"/>
            <a:ext cx="1330786" cy="233551"/>
            <a:chOff x="10076250" y="6312401"/>
            <a:chExt cx="1330786" cy="233551"/>
          </a:xfrm>
          <a:solidFill>
            <a:schemeClr val="tx1">
              <a:lumMod val="50000"/>
              <a:lumOff val="50000"/>
            </a:schemeClr>
          </a:solidFill>
        </p:grpSpPr>
        <p:sp>
          <p:nvSpPr>
            <p:cNvPr id="29" name="facebook-logo-in-circular-shape_44646"/>
            <p:cNvSpPr>
              <a:spLocks noChangeAspect="1"/>
            </p:cNvSpPr>
            <p:nvPr userDrawn="1"/>
          </p:nvSpPr>
          <p:spPr bwMode="auto">
            <a:xfrm>
              <a:off x="10076250" y="6314598"/>
              <a:ext cx="231353" cy="229434"/>
            </a:xfrm>
            <a:custGeom>
              <a:avLst/>
              <a:gdLst>
                <a:gd name="T0" fmla="*/ 561 w 561"/>
                <a:gd name="T1" fmla="*/ 280 h 557"/>
                <a:gd name="T2" fmla="*/ 343 w 561"/>
                <a:gd name="T3" fmla="*/ 553 h 557"/>
                <a:gd name="T4" fmla="*/ 343 w 561"/>
                <a:gd name="T5" fmla="*/ 320 h 557"/>
                <a:gd name="T6" fmla="*/ 410 w 561"/>
                <a:gd name="T7" fmla="*/ 320 h 557"/>
                <a:gd name="T8" fmla="*/ 410 w 561"/>
                <a:gd name="T9" fmla="*/ 243 h 557"/>
                <a:gd name="T10" fmla="*/ 342 w 561"/>
                <a:gd name="T11" fmla="*/ 243 h 557"/>
                <a:gd name="T12" fmla="*/ 342 w 561"/>
                <a:gd name="T13" fmla="*/ 225 h 557"/>
                <a:gd name="T14" fmla="*/ 391 w 561"/>
                <a:gd name="T15" fmla="*/ 165 h 557"/>
                <a:gd name="T16" fmla="*/ 425 w 561"/>
                <a:gd name="T17" fmla="*/ 170 h 557"/>
                <a:gd name="T18" fmla="*/ 430 w 561"/>
                <a:gd name="T19" fmla="*/ 89 h 557"/>
                <a:gd name="T20" fmla="*/ 373 w 561"/>
                <a:gd name="T21" fmla="*/ 82 h 557"/>
                <a:gd name="T22" fmla="*/ 280 w 561"/>
                <a:gd name="T23" fmla="*/ 116 h 557"/>
                <a:gd name="T24" fmla="*/ 237 w 561"/>
                <a:gd name="T25" fmla="*/ 229 h 557"/>
                <a:gd name="T26" fmla="*/ 237 w 561"/>
                <a:gd name="T27" fmla="*/ 243 h 557"/>
                <a:gd name="T28" fmla="*/ 192 w 561"/>
                <a:gd name="T29" fmla="*/ 243 h 557"/>
                <a:gd name="T30" fmla="*/ 192 w 561"/>
                <a:gd name="T31" fmla="*/ 320 h 557"/>
                <a:gd name="T32" fmla="*/ 237 w 561"/>
                <a:gd name="T33" fmla="*/ 320 h 557"/>
                <a:gd name="T34" fmla="*/ 237 w 561"/>
                <a:gd name="T35" fmla="*/ 557 h 557"/>
                <a:gd name="T36" fmla="*/ 0 w 561"/>
                <a:gd name="T37" fmla="*/ 280 h 557"/>
                <a:gd name="T38" fmla="*/ 280 w 561"/>
                <a:gd name="T39" fmla="*/ 0 h 557"/>
                <a:gd name="T40" fmla="*/ 561 w 561"/>
                <a:gd name="T41" fmla="*/ 28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1" h="557">
                  <a:moveTo>
                    <a:pt x="561" y="280"/>
                  </a:moveTo>
                  <a:cubicBezTo>
                    <a:pt x="561" y="414"/>
                    <a:pt x="468" y="525"/>
                    <a:pt x="343" y="553"/>
                  </a:cubicBezTo>
                  <a:lnTo>
                    <a:pt x="343" y="320"/>
                  </a:lnTo>
                  <a:lnTo>
                    <a:pt x="410" y="320"/>
                  </a:lnTo>
                  <a:lnTo>
                    <a:pt x="410" y="243"/>
                  </a:lnTo>
                  <a:lnTo>
                    <a:pt x="342" y="243"/>
                  </a:lnTo>
                  <a:lnTo>
                    <a:pt x="342" y="225"/>
                  </a:lnTo>
                  <a:cubicBezTo>
                    <a:pt x="342" y="192"/>
                    <a:pt x="357" y="165"/>
                    <a:pt x="391" y="165"/>
                  </a:cubicBezTo>
                  <a:cubicBezTo>
                    <a:pt x="405" y="165"/>
                    <a:pt x="416" y="167"/>
                    <a:pt x="425" y="170"/>
                  </a:cubicBezTo>
                  <a:lnTo>
                    <a:pt x="430" y="89"/>
                  </a:lnTo>
                  <a:cubicBezTo>
                    <a:pt x="415" y="84"/>
                    <a:pt x="397" y="82"/>
                    <a:pt x="373" y="82"/>
                  </a:cubicBezTo>
                  <a:cubicBezTo>
                    <a:pt x="343" y="82"/>
                    <a:pt x="306" y="91"/>
                    <a:pt x="280" y="116"/>
                  </a:cubicBezTo>
                  <a:cubicBezTo>
                    <a:pt x="249" y="143"/>
                    <a:pt x="237" y="189"/>
                    <a:pt x="237" y="229"/>
                  </a:cubicBezTo>
                  <a:lnTo>
                    <a:pt x="237" y="243"/>
                  </a:lnTo>
                  <a:lnTo>
                    <a:pt x="192" y="243"/>
                  </a:lnTo>
                  <a:lnTo>
                    <a:pt x="192" y="320"/>
                  </a:lnTo>
                  <a:lnTo>
                    <a:pt x="237" y="320"/>
                  </a:lnTo>
                  <a:lnTo>
                    <a:pt x="237" y="557"/>
                  </a:lnTo>
                  <a:cubicBezTo>
                    <a:pt x="103" y="536"/>
                    <a:pt x="0" y="420"/>
                    <a:pt x="0" y="280"/>
                  </a:cubicBezTo>
                  <a:cubicBezTo>
                    <a:pt x="0" y="125"/>
                    <a:pt x="126" y="0"/>
                    <a:pt x="280" y="0"/>
                  </a:cubicBezTo>
                  <a:cubicBezTo>
                    <a:pt x="435" y="0"/>
                    <a:pt x="561" y="125"/>
                    <a:pt x="561" y="280"/>
                  </a:cubicBezTo>
                  <a:close/>
                </a:path>
              </a:pathLst>
            </a:custGeom>
            <a:grpFill/>
            <a:ln>
              <a:noFill/>
            </a:ln>
          </p:spPr>
        </p:sp>
        <p:sp>
          <p:nvSpPr>
            <p:cNvPr id="30" name="iconfont-1177-866400"/>
            <p:cNvSpPr>
              <a:spLocks noChangeAspect="1"/>
            </p:cNvSpPr>
            <p:nvPr userDrawn="1"/>
          </p:nvSpPr>
          <p:spPr bwMode="auto">
            <a:xfrm>
              <a:off x="10442728" y="6314598"/>
              <a:ext cx="231353" cy="231354"/>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2954 w 12800"/>
                <a:gd name="T11" fmla="*/ 8674 h 12800"/>
                <a:gd name="T12" fmla="*/ 3291 w 12800"/>
                <a:gd name="T13" fmla="*/ 8696 h 12800"/>
                <a:gd name="T14" fmla="*/ 5047 w 12800"/>
                <a:gd name="T15" fmla="*/ 8056 h 12800"/>
                <a:gd name="T16" fmla="*/ 3727 w 12800"/>
                <a:gd name="T17" fmla="*/ 7004 h 12800"/>
                <a:gd name="T18" fmla="*/ 3992 w 12800"/>
                <a:gd name="T19" fmla="*/ 7033 h 12800"/>
                <a:gd name="T20" fmla="*/ 4365 w 12800"/>
                <a:gd name="T21" fmla="*/ 6982 h 12800"/>
                <a:gd name="T22" fmla="*/ 3230 w 12800"/>
                <a:gd name="T23" fmla="*/ 5494 h 12800"/>
                <a:gd name="T24" fmla="*/ 3230 w 12800"/>
                <a:gd name="T25" fmla="*/ 5475 h 12800"/>
                <a:gd name="T26" fmla="*/ 3871 w 12800"/>
                <a:gd name="T27" fmla="*/ 5670 h 12800"/>
                <a:gd name="T28" fmla="*/ 3242 w 12800"/>
                <a:gd name="T29" fmla="*/ 4407 h 12800"/>
                <a:gd name="T30" fmla="*/ 3434 w 12800"/>
                <a:gd name="T31" fmla="*/ 3651 h 12800"/>
                <a:gd name="T32" fmla="*/ 6348 w 12800"/>
                <a:gd name="T33" fmla="*/ 5261 h 12800"/>
                <a:gd name="T34" fmla="*/ 6312 w 12800"/>
                <a:gd name="T35" fmla="*/ 4920 h 12800"/>
                <a:gd name="T36" fmla="*/ 7725 w 12800"/>
                <a:gd name="T37" fmla="*/ 3446 h 12800"/>
                <a:gd name="T38" fmla="*/ 8758 w 12800"/>
                <a:gd name="T39" fmla="*/ 3933 h 12800"/>
                <a:gd name="T40" fmla="*/ 9655 w 12800"/>
                <a:gd name="T41" fmla="*/ 3587 h 12800"/>
                <a:gd name="T42" fmla="*/ 9033 w 12800"/>
                <a:gd name="T43" fmla="*/ 4399 h 12800"/>
                <a:gd name="T44" fmla="*/ 9846 w 12800"/>
                <a:gd name="T45" fmla="*/ 4177 h 12800"/>
                <a:gd name="T46" fmla="*/ 9140 w 12800"/>
                <a:gd name="T47" fmla="*/ 4936 h 12800"/>
                <a:gd name="T48" fmla="*/ 9144 w 12800"/>
                <a:gd name="T49" fmla="*/ 5128 h 12800"/>
                <a:gd name="T50" fmla="*/ 5121 w 12800"/>
                <a:gd name="T51" fmla="*/ 9353 h 12800"/>
                <a:gd name="T52" fmla="*/ 2954 w 12800"/>
                <a:gd name="T53" fmla="*/ 86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2954" y="8674"/>
                  </a:moveTo>
                  <a:cubicBezTo>
                    <a:pt x="3064" y="8688"/>
                    <a:pt x="3177" y="8696"/>
                    <a:pt x="3291" y="8696"/>
                  </a:cubicBezTo>
                  <a:cubicBezTo>
                    <a:pt x="3954" y="8697"/>
                    <a:pt x="4564" y="8458"/>
                    <a:pt x="5047" y="8056"/>
                  </a:cubicBezTo>
                  <a:cubicBezTo>
                    <a:pt x="4428" y="8042"/>
                    <a:pt x="3906" y="7604"/>
                    <a:pt x="3727" y="7004"/>
                  </a:cubicBezTo>
                  <a:cubicBezTo>
                    <a:pt x="3813" y="7022"/>
                    <a:pt x="3902" y="7032"/>
                    <a:pt x="3992" y="7033"/>
                  </a:cubicBezTo>
                  <a:cubicBezTo>
                    <a:pt x="4122" y="7034"/>
                    <a:pt x="4246" y="7016"/>
                    <a:pt x="4365" y="6982"/>
                  </a:cubicBezTo>
                  <a:cubicBezTo>
                    <a:pt x="3718" y="6839"/>
                    <a:pt x="3230" y="6225"/>
                    <a:pt x="3230" y="5494"/>
                  </a:cubicBezTo>
                  <a:lnTo>
                    <a:pt x="3230" y="5475"/>
                  </a:lnTo>
                  <a:cubicBezTo>
                    <a:pt x="3421" y="5590"/>
                    <a:pt x="3639" y="5660"/>
                    <a:pt x="3871" y="5670"/>
                  </a:cubicBezTo>
                  <a:cubicBezTo>
                    <a:pt x="3492" y="5396"/>
                    <a:pt x="3242" y="4931"/>
                    <a:pt x="3242" y="4407"/>
                  </a:cubicBezTo>
                  <a:cubicBezTo>
                    <a:pt x="3242" y="4130"/>
                    <a:pt x="3312" y="3872"/>
                    <a:pt x="3434" y="3651"/>
                  </a:cubicBezTo>
                  <a:cubicBezTo>
                    <a:pt x="4131" y="4573"/>
                    <a:pt x="5174" y="5185"/>
                    <a:pt x="6348" y="5261"/>
                  </a:cubicBezTo>
                  <a:cubicBezTo>
                    <a:pt x="6324" y="5151"/>
                    <a:pt x="6312" y="5037"/>
                    <a:pt x="6312" y="4920"/>
                  </a:cubicBezTo>
                  <a:cubicBezTo>
                    <a:pt x="6312" y="4093"/>
                    <a:pt x="6945" y="3433"/>
                    <a:pt x="7725" y="3446"/>
                  </a:cubicBezTo>
                  <a:cubicBezTo>
                    <a:pt x="8132" y="3453"/>
                    <a:pt x="8500" y="3640"/>
                    <a:pt x="8758" y="3933"/>
                  </a:cubicBezTo>
                  <a:cubicBezTo>
                    <a:pt x="9080" y="3871"/>
                    <a:pt x="9382" y="3753"/>
                    <a:pt x="9655" y="3587"/>
                  </a:cubicBezTo>
                  <a:cubicBezTo>
                    <a:pt x="9550" y="3932"/>
                    <a:pt x="9325" y="4219"/>
                    <a:pt x="9033" y="4399"/>
                  </a:cubicBezTo>
                  <a:cubicBezTo>
                    <a:pt x="9320" y="4367"/>
                    <a:pt x="9592" y="4291"/>
                    <a:pt x="9846" y="4177"/>
                  </a:cubicBezTo>
                  <a:cubicBezTo>
                    <a:pt x="9656" y="4472"/>
                    <a:pt x="9416" y="4730"/>
                    <a:pt x="9140" y="4936"/>
                  </a:cubicBezTo>
                  <a:cubicBezTo>
                    <a:pt x="9143" y="5000"/>
                    <a:pt x="9144" y="5064"/>
                    <a:pt x="9144" y="5128"/>
                  </a:cubicBezTo>
                  <a:cubicBezTo>
                    <a:pt x="9144" y="7091"/>
                    <a:pt x="7721" y="9354"/>
                    <a:pt x="5121" y="9353"/>
                  </a:cubicBezTo>
                  <a:cubicBezTo>
                    <a:pt x="4323" y="9354"/>
                    <a:pt x="3579" y="9104"/>
                    <a:pt x="2954" y="8674"/>
                  </a:cubicBezTo>
                  <a:close/>
                </a:path>
              </a:pathLst>
            </a:custGeom>
            <a:grpFill/>
            <a:ln>
              <a:noFill/>
            </a:ln>
          </p:spPr>
        </p:sp>
        <p:sp>
          <p:nvSpPr>
            <p:cNvPr id="31" name="weibo-social-logo_49269"/>
            <p:cNvSpPr>
              <a:spLocks noChangeAspect="1"/>
            </p:cNvSpPr>
            <p:nvPr userDrawn="1"/>
          </p:nvSpPr>
          <p:spPr bwMode="auto">
            <a:xfrm>
              <a:off x="10809206" y="6312997"/>
              <a:ext cx="231353" cy="231040"/>
            </a:xfrm>
            <a:custGeom>
              <a:avLst/>
              <a:gdLst>
                <a:gd name="connsiteX0" fmla="*/ 223001 w 600727"/>
                <a:gd name="connsiteY0" fmla="*/ 363277 h 599913"/>
                <a:gd name="connsiteX1" fmla="*/ 240229 w 600727"/>
                <a:gd name="connsiteY1" fmla="*/ 363680 h 599913"/>
                <a:gd name="connsiteX2" fmla="*/ 248066 w 600727"/>
                <a:gd name="connsiteY2" fmla="*/ 391776 h 599913"/>
                <a:gd name="connsiteX3" fmla="*/ 215799 w 600727"/>
                <a:gd name="connsiteY3" fmla="*/ 402369 h 599913"/>
                <a:gd name="connsiteX4" fmla="*/ 208884 w 600727"/>
                <a:gd name="connsiteY4" fmla="*/ 374274 h 599913"/>
                <a:gd name="connsiteX5" fmla="*/ 223001 w 600727"/>
                <a:gd name="connsiteY5" fmla="*/ 363277 h 599913"/>
                <a:gd name="connsiteX6" fmla="*/ 266976 w 600727"/>
                <a:gd name="connsiteY6" fmla="*/ 352625 h 599913"/>
                <a:gd name="connsiteX7" fmla="*/ 270665 w 600727"/>
                <a:gd name="connsiteY7" fmla="*/ 362765 h 599913"/>
                <a:gd name="connsiteX8" fmla="*/ 258217 w 600727"/>
                <a:gd name="connsiteY8" fmla="*/ 367374 h 599913"/>
                <a:gd name="connsiteX9" fmla="*/ 255450 w 600727"/>
                <a:gd name="connsiteY9" fmla="*/ 356773 h 599913"/>
                <a:gd name="connsiteX10" fmla="*/ 266976 w 600727"/>
                <a:gd name="connsiteY10" fmla="*/ 352625 h 599913"/>
                <a:gd name="connsiteX11" fmla="*/ 248086 w 600727"/>
                <a:gd name="connsiteY11" fmla="*/ 313386 h 599913"/>
                <a:gd name="connsiteX12" fmla="*/ 188128 w 600727"/>
                <a:gd name="connsiteY12" fmla="*/ 352677 h 599913"/>
                <a:gd name="connsiteX13" fmla="*/ 221316 w 600727"/>
                <a:gd name="connsiteY13" fmla="*/ 426327 h 599913"/>
                <a:gd name="connsiteX14" fmla="*/ 311660 w 600727"/>
                <a:gd name="connsiteY14" fmla="*/ 388122 h 599913"/>
                <a:gd name="connsiteX15" fmla="*/ 273402 w 600727"/>
                <a:gd name="connsiteY15" fmla="*/ 315392 h 599913"/>
                <a:gd name="connsiteX16" fmla="*/ 248086 w 600727"/>
                <a:gd name="connsiteY16" fmla="*/ 313386 h 599913"/>
                <a:gd name="connsiteX17" fmla="*/ 250355 w 600727"/>
                <a:gd name="connsiteY17" fmla="*/ 279948 h 599913"/>
                <a:gd name="connsiteX18" fmla="*/ 385411 w 600727"/>
                <a:gd name="connsiteY18" fmla="*/ 350376 h 599913"/>
                <a:gd name="connsiteX19" fmla="*/ 266488 w 600727"/>
                <a:gd name="connsiteY19" fmla="*/ 446121 h 599913"/>
                <a:gd name="connsiteX20" fmla="*/ 131432 w 600727"/>
                <a:gd name="connsiteY20" fmla="*/ 375693 h 599913"/>
                <a:gd name="connsiteX21" fmla="*/ 250355 w 600727"/>
                <a:gd name="connsiteY21" fmla="*/ 279948 h 599913"/>
                <a:gd name="connsiteX22" fmla="*/ 388651 w 600727"/>
                <a:gd name="connsiteY22" fmla="*/ 187386 h 599913"/>
                <a:gd name="connsiteX23" fmla="*/ 378048 w 600727"/>
                <a:gd name="connsiteY23" fmla="*/ 203961 h 599913"/>
                <a:gd name="connsiteX24" fmla="*/ 394645 w 600727"/>
                <a:gd name="connsiteY24" fmla="*/ 214550 h 599913"/>
                <a:gd name="connsiteX25" fmla="*/ 420002 w 600727"/>
                <a:gd name="connsiteY25" fmla="*/ 222838 h 599913"/>
                <a:gd name="connsiteX26" fmla="*/ 425534 w 600727"/>
                <a:gd name="connsiteY26" fmla="*/ 249081 h 599913"/>
                <a:gd name="connsiteX27" fmla="*/ 434294 w 600727"/>
                <a:gd name="connsiteY27" fmla="*/ 266577 h 599913"/>
                <a:gd name="connsiteX28" fmla="*/ 451813 w 600727"/>
                <a:gd name="connsiteY28" fmla="*/ 257368 h 599913"/>
                <a:gd name="connsiteX29" fmla="*/ 440748 w 600727"/>
                <a:gd name="connsiteY29" fmla="*/ 203961 h 599913"/>
                <a:gd name="connsiteX30" fmla="*/ 388651 w 600727"/>
                <a:gd name="connsiteY30" fmla="*/ 187386 h 599913"/>
                <a:gd name="connsiteX31" fmla="*/ 266759 w 600727"/>
                <a:gd name="connsiteY31" fmla="*/ 177078 h 599913"/>
                <a:gd name="connsiteX32" fmla="*/ 151680 w 600727"/>
                <a:gd name="connsiteY32" fmla="*/ 240333 h 599913"/>
                <a:gd name="connsiteX33" fmla="*/ 88518 w 600727"/>
                <a:gd name="connsiteY33" fmla="*/ 358658 h 599913"/>
                <a:gd name="connsiteX34" fmla="*/ 266478 w 600727"/>
                <a:gd name="connsiteY34" fmla="*/ 471459 h 599913"/>
                <a:gd name="connsiteX35" fmla="*/ 458268 w 600727"/>
                <a:gd name="connsiteY35" fmla="*/ 351292 h 599913"/>
                <a:gd name="connsiteX36" fmla="*/ 406632 w 600727"/>
                <a:gd name="connsiteY36" fmla="*/ 293741 h 599913"/>
                <a:gd name="connsiteX37" fmla="*/ 399716 w 600727"/>
                <a:gd name="connsiteY37" fmla="*/ 282691 h 599913"/>
                <a:gd name="connsiteX38" fmla="*/ 400177 w 600727"/>
                <a:gd name="connsiteY38" fmla="*/ 240794 h 599913"/>
                <a:gd name="connsiteX39" fmla="*/ 305665 w 600727"/>
                <a:gd name="connsiteY39" fmla="*/ 240333 h 599913"/>
                <a:gd name="connsiteX40" fmla="*/ 295523 w 600727"/>
                <a:gd name="connsiteY40" fmla="*/ 235269 h 599913"/>
                <a:gd name="connsiteX41" fmla="*/ 290912 w 600727"/>
                <a:gd name="connsiteY41" fmla="*/ 186005 h 599913"/>
                <a:gd name="connsiteX42" fmla="*/ 266759 w 600727"/>
                <a:gd name="connsiteY42" fmla="*/ 177078 h 599913"/>
                <a:gd name="connsiteX43" fmla="*/ 405364 w 600727"/>
                <a:gd name="connsiteY43" fmla="*/ 128778 h 599913"/>
                <a:gd name="connsiteX44" fmla="*/ 376665 w 600727"/>
                <a:gd name="connsiteY44" fmla="*/ 131216 h 599913"/>
                <a:gd name="connsiteX45" fmla="*/ 364217 w 600727"/>
                <a:gd name="connsiteY45" fmla="*/ 150554 h 599913"/>
                <a:gd name="connsiteX46" fmla="*/ 383580 w 600727"/>
                <a:gd name="connsiteY46" fmla="*/ 162985 h 599913"/>
                <a:gd name="connsiteX47" fmla="*/ 459190 w 600727"/>
                <a:gd name="connsiteY47" fmla="*/ 187386 h 599913"/>
                <a:gd name="connsiteX48" fmla="*/ 475787 w 600727"/>
                <a:gd name="connsiteY48" fmla="*/ 265195 h 599913"/>
                <a:gd name="connsiteX49" fmla="*/ 486391 w 600727"/>
                <a:gd name="connsiteY49" fmla="*/ 285453 h 599913"/>
                <a:gd name="connsiteX50" fmla="*/ 506676 w 600727"/>
                <a:gd name="connsiteY50" fmla="*/ 275324 h 599913"/>
                <a:gd name="connsiteX51" fmla="*/ 483163 w 600727"/>
                <a:gd name="connsiteY51" fmla="*/ 165747 h 599913"/>
                <a:gd name="connsiteX52" fmla="*/ 405364 w 600727"/>
                <a:gd name="connsiteY52" fmla="*/ 128778 h 599913"/>
                <a:gd name="connsiteX53" fmla="*/ 300594 w 600727"/>
                <a:gd name="connsiteY53" fmla="*/ 0 h 599913"/>
                <a:gd name="connsiteX54" fmla="*/ 600727 w 600727"/>
                <a:gd name="connsiteY54" fmla="*/ 300186 h 599913"/>
                <a:gd name="connsiteX55" fmla="*/ 300594 w 600727"/>
                <a:gd name="connsiteY55" fmla="*/ 599913 h 599913"/>
                <a:gd name="connsiteX56" fmla="*/ 0 w 600727"/>
                <a:gd name="connsiteY56" fmla="*/ 300186 h 599913"/>
                <a:gd name="connsiteX57" fmla="*/ 300594 w 60072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727" h="599913">
                  <a:moveTo>
                    <a:pt x="223001" y="363277"/>
                  </a:moveTo>
                  <a:cubicBezTo>
                    <a:pt x="228705" y="361377"/>
                    <a:pt x="234928" y="361377"/>
                    <a:pt x="240229" y="363680"/>
                  </a:cubicBezTo>
                  <a:cubicBezTo>
                    <a:pt x="251292" y="368286"/>
                    <a:pt x="254980" y="380722"/>
                    <a:pt x="248066" y="391776"/>
                  </a:cubicBezTo>
                  <a:cubicBezTo>
                    <a:pt x="241151" y="402369"/>
                    <a:pt x="226862" y="406975"/>
                    <a:pt x="215799" y="402369"/>
                  </a:cubicBezTo>
                  <a:cubicBezTo>
                    <a:pt x="205197" y="397303"/>
                    <a:pt x="201970" y="384867"/>
                    <a:pt x="208884" y="374274"/>
                  </a:cubicBezTo>
                  <a:cubicBezTo>
                    <a:pt x="212111" y="368977"/>
                    <a:pt x="217297" y="365177"/>
                    <a:pt x="223001" y="363277"/>
                  </a:cubicBezTo>
                  <a:close/>
                  <a:moveTo>
                    <a:pt x="266976" y="352625"/>
                  </a:moveTo>
                  <a:cubicBezTo>
                    <a:pt x="271126" y="354008"/>
                    <a:pt x="272970" y="358617"/>
                    <a:pt x="270665" y="362765"/>
                  </a:cubicBezTo>
                  <a:cubicBezTo>
                    <a:pt x="267898" y="367374"/>
                    <a:pt x="262827" y="369217"/>
                    <a:pt x="258217" y="367374"/>
                  </a:cubicBezTo>
                  <a:cubicBezTo>
                    <a:pt x="254067" y="365530"/>
                    <a:pt x="252684" y="360921"/>
                    <a:pt x="255450" y="356773"/>
                  </a:cubicBezTo>
                  <a:cubicBezTo>
                    <a:pt x="257756" y="352625"/>
                    <a:pt x="262827" y="350782"/>
                    <a:pt x="266976" y="352625"/>
                  </a:cubicBezTo>
                  <a:close/>
                  <a:moveTo>
                    <a:pt x="248086" y="313386"/>
                  </a:moveTo>
                  <a:cubicBezTo>
                    <a:pt x="222785" y="315737"/>
                    <a:pt x="198845" y="330582"/>
                    <a:pt x="188128" y="352677"/>
                  </a:cubicBezTo>
                  <a:cubicBezTo>
                    <a:pt x="173378" y="382598"/>
                    <a:pt x="187667" y="415740"/>
                    <a:pt x="221316" y="426327"/>
                  </a:cubicBezTo>
                  <a:cubicBezTo>
                    <a:pt x="256347" y="437835"/>
                    <a:pt x="297371" y="420343"/>
                    <a:pt x="311660" y="388122"/>
                  </a:cubicBezTo>
                  <a:cubicBezTo>
                    <a:pt x="325949" y="356820"/>
                    <a:pt x="307973" y="324138"/>
                    <a:pt x="273402" y="315392"/>
                  </a:cubicBezTo>
                  <a:cubicBezTo>
                    <a:pt x="265105" y="313206"/>
                    <a:pt x="256520" y="312602"/>
                    <a:pt x="248086" y="313386"/>
                  </a:cubicBezTo>
                  <a:close/>
                  <a:moveTo>
                    <a:pt x="250355" y="279948"/>
                  </a:moveTo>
                  <a:cubicBezTo>
                    <a:pt x="320418" y="273044"/>
                    <a:pt x="380801" y="304345"/>
                    <a:pt x="385411" y="350376"/>
                  </a:cubicBezTo>
                  <a:cubicBezTo>
                    <a:pt x="390020" y="396407"/>
                    <a:pt x="336551" y="439216"/>
                    <a:pt x="266488" y="446121"/>
                  </a:cubicBezTo>
                  <a:cubicBezTo>
                    <a:pt x="196425" y="453025"/>
                    <a:pt x="136042" y="421724"/>
                    <a:pt x="131432" y="375693"/>
                  </a:cubicBezTo>
                  <a:cubicBezTo>
                    <a:pt x="126823" y="329662"/>
                    <a:pt x="179831" y="286853"/>
                    <a:pt x="250355" y="279948"/>
                  </a:cubicBezTo>
                  <a:close/>
                  <a:moveTo>
                    <a:pt x="388651" y="187386"/>
                  </a:moveTo>
                  <a:cubicBezTo>
                    <a:pt x="381275" y="189228"/>
                    <a:pt x="376204" y="196594"/>
                    <a:pt x="378048" y="203961"/>
                  </a:cubicBezTo>
                  <a:cubicBezTo>
                    <a:pt x="379431" y="211328"/>
                    <a:pt x="386807" y="216392"/>
                    <a:pt x="394645" y="214550"/>
                  </a:cubicBezTo>
                  <a:cubicBezTo>
                    <a:pt x="403405" y="212709"/>
                    <a:pt x="413086" y="215471"/>
                    <a:pt x="420002" y="222838"/>
                  </a:cubicBezTo>
                  <a:cubicBezTo>
                    <a:pt x="426456" y="230204"/>
                    <a:pt x="428300" y="240333"/>
                    <a:pt x="425534" y="249081"/>
                  </a:cubicBezTo>
                  <a:cubicBezTo>
                    <a:pt x="423229" y="256448"/>
                    <a:pt x="426917" y="264275"/>
                    <a:pt x="434294" y="266577"/>
                  </a:cubicBezTo>
                  <a:cubicBezTo>
                    <a:pt x="441670" y="268879"/>
                    <a:pt x="449508" y="264735"/>
                    <a:pt x="451813" y="257368"/>
                  </a:cubicBezTo>
                  <a:cubicBezTo>
                    <a:pt x="457807" y="239412"/>
                    <a:pt x="454118" y="219154"/>
                    <a:pt x="440748" y="203961"/>
                  </a:cubicBezTo>
                  <a:cubicBezTo>
                    <a:pt x="426917" y="189228"/>
                    <a:pt x="407093" y="183703"/>
                    <a:pt x="388651" y="187386"/>
                  </a:cubicBezTo>
                  <a:close/>
                  <a:moveTo>
                    <a:pt x="266759" y="177078"/>
                  </a:moveTo>
                  <a:cubicBezTo>
                    <a:pt x="236828" y="176538"/>
                    <a:pt x="191790" y="200278"/>
                    <a:pt x="151680" y="240333"/>
                  </a:cubicBezTo>
                  <a:cubicBezTo>
                    <a:pt x="112031" y="279928"/>
                    <a:pt x="88518" y="322286"/>
                    <a:pt x="88518" y="358658"/>
                  </a:cubicBezTo>
                  <a:cubicBezTo>
                    <a:pt x="88518" y="428641"/>
                    <a:pt x="178420" y="471459"/>
                    <a:pt x="266478" y="471459"/>
                  </a:cubicBezTo>
                  <a:cubicBezTo>
                    <a:pt x="381736" y="471459"/>
                    <a:pt x="458268" y="404700"/>
                    <a:pt x="458268" y="351292"/>
                  </a:cubicBezTo>
                  <a:cubicBezTo>
                    <a:pt x="458268" y="319524"/>
                    <a:pt x="431067" y="301107"/>
                    <a:pt x="406632" y="293741"/>
                  </a:cubicBezTo>
                  <a:cubicBezTo>
                    <a:pt x="400638" y="291899"/>
                    <a:pt x="396950" y="290518"/>
                    <a:pt x="399716" y="282691"/>
                  </a:cubicBezTo>
                  <a:cubicBezTo>
                    <a:pt x="406632" y="265656"/>
                    <a:pt x="407554" y="251383"/>
                    <a:pt x="400177" y="240794"/>
                  </a:cubicBezTo>
                  <a:cubicBezTo>
                    <a:pt x="386346" y="220996"/>
                    <a:pt x="348542" y="222377"/>
                    <a:pt x="305665" y="240333"/>
                  </a:cubicBezTo>
                  <a:cubicBezTo>
                    <a:pt x="305665" y="240333"/>
                    <a:pt x="291834" y="246319"/>
                    <a:pt x="295523" y="235269"/>
                  </a:cubicBezTo>
                  <a:cubicBezTo>
                    <a:pt x="301977" y="214090"/>
                    <a:pt x="301055" y="196134"/>
                    <a:pt x="290912" y="186005"/>
                  </a:cubicBezTo>
                  <a:cubicBezTo>
                    <a:pt x="285034" y="180135"/>
                    <a:pt x="276736" y="177257"/>
                    <a:pt x="266759" y="177078"/>
                  </a:cubicBezTo>
                  <a:close/>
                  <a:moveTo>
                    <a:pt x="405364" y="128778"/>
                  </a:moveTo>
                  <a:cubicBezTo>
                    <a:pt x="395769" y="128339"/>
                    <a:pt x="386116" y="129144"/>
                    <a:pt x="376665" y="131216"/>
                  </a:cubicBezTo>
                  <a:cubicBezTo>
                    <a:pt x="367905" y="133058"/>
                    <a:pt x="362373" y="141806"/>
                    <a:pt x="364217" y="150554"/>
                  </a:cubicBezTo>
                  <a:cubicBezTo>
                    <a:pt x="366061" y="159301"/>
                    <a:pt x="374820" y="164826"/>
                    <a:pt x="383580" y="162985"/>
                  </a:cubicBezTo>
                  <a:cubicBezTo>
                    <a:pt x="410320" y="156999"/>
                    <a:pt x="439365" y="165287"/>
                    <a:pt x="459190" y="187386"/>
                  </a:cubicBezTo>
                  <a:cubicBezTo>
                    <a:pt x="479014" y="209486"/>
                    <a:pt x="484546" y="238952"/>
                    <a:pt x="475787" y="265195"/>
                  </a:cubicBezTo>
                  <a:cubicBezTo>
                    <a:pt x="473021" y="273943"/>
                    <a:pt x="477631" y="282691"/>
                    <a:pt x="486391" y="285453"/>
                  </a:cubicBezTo>
                  <a:cubicBezTo>
                    <a:pt x="494689" y="288216"/>
                    <a:pt x="503910" y="283612"/>
                    <a:pt x="506676" y="275324"/>
                  </a:cubicBezTo>
                  <a:cubicBezTo>
                    <a:pt x="518663" y="238492"/>
                    <a:pt x="511286" y="196594"/>
                    <a:pt x="483163" y="165747"/>
                  </a:cubicBezTo>
                  <a:cubicBezTo>
                    <a:pt x="462416" y="142612"/>
                    <a:pt x="434149" y="130094"/>
                    <a:pt x="405364" y="128778"/>
                  </a:cubicBezTo>
                  <a:close/>
                  <a:moveTo>
                    <a:pt x="300594" y="0"/>
                  </a:moveTo>
                  <a:cubicBezTo>
                    <a:pt x="466566" y="0"/>
                    <a:pt x="600727" y="134439"/>
                    <a:pt x="600727" y="300186"/>
                  </a:cubicBezTo>
                  <a:cubicBezTo>
                    <a:pt x="600727" y="465934"/>
                    <a:pt x="466566" y="599913"/>
                    <a:pt x="300594" y="599913"/>
                  </a:cubicBezTo>
                  <a:cubicBezTo>
                    <a:pt x="134622" y="599913"/>
                    <a:pt x="0" y="465934"/>
                    <a:pt x="0" y="300186"/>
                  </a:cubicBezTo>
                  <a:cubicBezTo>
                    <a:pt x="0" y="134439"/>
                    <a:pt x="134622" y="0"/>
                    <a:pt x="300594" y="0"/>
                  </a:cubicBezTo>
                  <a:close/>
                </a:path>
              </a:pathLst>
            </a:custGeom>
            <a:grpFill/>
            <a:ln>
              <a:noFill/>
            </a:ln>
          </p:spPr>
        </p:sp>
        <p:sp>
          <p:nvSpPr>
            <p:cNvPr id="32" name="iconfont-1142-850723"/>
            <p:cNvSpPr>
              <a:spLocks noChangeAspect="1"/>
            </p:cNvSpPr>
            <p:nvPr userDrawn="1"/>
          </p:nvSpPr>
          <p:spPr bwMode="auto">
            <a:xfrm>
              <a:off x="11175683" y="6312401"/>
              <a:ext cx="231353" cy="231354"/>
            </a:xfrm>
            <a:custGeom>
              <a:avLst/>
              <a:gdLst>
                <a:gd name="T0" fmla="*/ 7268 w 10474"/>
                <a:gd name="T1" fmla="*/ 5233 h 10474"/>
                <a:gd name="T2" fmla="*/ 7029 w 10474"/>
                <a:gd name="T3" fmla="*/ 5480 h 10474"/>
                <a:gd name="T4" fmla="*/ 7268 w 10474"/>
                <a:gd name="T5" fmla="*/ 5702 h 10474"/>
                <a:gd name="T6" fmla="*/ 7566 w 10474"/>
                <a:gd name="T7" fmla="*/ 5480 h 10474"/>
                <a:gd name="T8" fmla="*/ 7268 w 10474"/>
                <a:gd name="T9" fmla="*/ 5233 h 10474"/>
                <a:gd name="T10" fmla="*/ 3454 w 10474"/>
                <a:gd name="T11" fmla="*/ 3484 h 10474"/>
                <a:gd name="T12" fmla="*/ 3087 w 10474"/>
                <a:gd name="T13" fmla="*/ 3782 h 10474"/>
                <a:gd name="T14" fmla="*/ 3454 w 10474"/>
                <a:gd name="T15" fmla="*/ 4081 h 10474"/>
                <a:gd name="T16" fmla="*/ 3761 w 10474"/>
                <a:gd name="T17" fmla="*/ 3782 h 10474"/>
                <a:gd name="T18" fmla="*/ 3454 w 10474"/>
                <a:gd name="T19" fmla="*/ 3484 h 10474"/>
                <a:gd name="T20" fmla="*/ 7805 w 10474"/>
                <a:gd name="T21" fmla="*/ 7400 h 10474"/>
                <a:gd name="T22" fmla="*/ 7976 w 10474"/>
                <a:gd name="T23" fmla="*/ 8014 h 10474"/>
                <a:gd name="T24" fmla="*/ 7328 w 10474"/>
                <a:gd name="T25" fmla="*/ 7648 h 10474"/>
                <a:gd name="T26" fmla="*/ 6594 w 10474"/>
                <a:gd name="T27" fmla="*/ 7775 h 10474"/>
                <a:gd name="T28" fmla="*/ 4546 w 10474"/>
                <a:gd name="T29" fmla="*/ 6018 h 10474"/>
                <a:gd name="T30" fmla="*/ 6594 w 10474"/>
                <a:gd name="T31" fmla="*/ 4260 h 10474"/>
                <a:gd name="T32" fmla="*/ 8650 w 10474"/>
                <a:gd name="T33" fmla="*/ 6018 h 10474"/>
                <a:gd name="T34" fmla="*/ 7805 w 10474"/>
                <a:gd name="T35" fmla="*/ 7400 h 10474"/>
                <a:gd name="T36" fmla="*/ 4247 w 10474"/>
                <a:gd name="T37" fmla="*/ 6564 h 10474"/>
                <a:gd name="T38" fmla="*/ 3402 w 10474"/>
                <a:gd name="T39" fmla="*/ 6427 h 10474"/>
                <a:gd name="T40" fmla="*/ 2541 w 10474"/>
                <a:gd name="T41" fmla="*/ 6863 h 10474"/>
                <a:gd name="T42" fmla="*/ 2788 w 10474"/>
                <a:gd name="T43" fmla="*/ 6129 h 10474"/>
                <a:gd name="T44" fmla="*/ 1824 w 10474"/>
                <a:gd name="T45" fmla="*/ 4507 h 10474"/>
                <a:gd name="T46" fmla="*/ 4247 w 10474"/>
                <a:gd name="T47" fmla="*/ 2460 h 10474"/>
                <a:gd name="T48" fmla="*/ 6679 w 10474"/>
                <a:gd name="T49" fmla="*/ 4149 h 10474"/>
                <a:gd name="T50" fmla="*/ 6449 w 10474"/>
                <a:gd name="T51" fmla="*/ 4124 h 10474"/>
                <a:gd name="T52" fmla="*/ 4392 w 10474"/>
                <a:gd name="T53" fmla="*/ 6043 h 10474"/>
                <a:gd name="T54" fmla="*/ 4461 w 10474"/>
                <a:gd name="T55" fmla="*/ 6555 h 10474"/>
                <a:gd name="T56" fmla="*/ 4247 w 10474"/>
                <a:gd name="T57" fmla="*/ 6564 h 10474"/>
                <a:gd name="T58" fmla="*/ 5237 w 10474"/>
                <a:gd name="T59" fmla="*/ 0 h 10474"/>
                <a:gd name="T60" fmla="*/ 0 w 10474"/>
                <a:gd name="T61" fmla="*/ 5237 h 10474"/>
                <a:gd name="T62" fmla="*/ 5237 w 10474"/>
                <a:gd name="T63" fmla="*/ 10474 h 10474"/>
                <a:gd name="T64" fmla="*/ 10474 w 10474"/>
                <a:gd name="T65" fmla="*/ 5237 h 10474"/>
                <a:gd name="T66" fmla="*/ 5237 w 10474"/>
                <a:gd name="T67" fmla="*/ 0 h 10474"/>
                <a:gd name="T68" fmla="*/ 5143 w 10474"/>
                <a:gd name="T69" fmla="*/ 4081 h 10474"/>
                <a:gd name="T70" fmla="*/ 5450 w 10474"/>
                <a:gd name="T71" fmla="*/ 3782 h 10474"/>
                <a:gd name="T72" fmla="*/ 5143 w 10474"/>
                <a:gd name="T73" fmla="*/ 3484 h 10474"/>
                <a:gd name="T74" fmla="*/ 4793 w 10474"/>
                <a:gd name="T75" fmla="*/ 3782 h 10474"/>
                <a:gd name="T76" fmla="*/ 5143 w 10474"/>
                <a:gd name="T77" fmla="*/ 4081 h 10474"/>
                <a:gd name="T78" fmla="*/ 5928 w 10474"/>
                <a:gd name="T79" fmla="*/ 5233 h 10474"/>
                <a:gd name="T80" fmla="*/ 5689 w 10474"/>
                <a:gd name="T81" fmla="*/ 5480 h 10474"/>
                <a:gd name="T82" fmla="*/ 5928 w 10474"/>
                <a:gd name="T83" fmla="*/ 5702 h 10474"/>
                <a:gd name="T84" fmla="*/ 6235 w 10474"/>
                <a:gd name="T85" fmla="*/ 5480 h 10474"/>
                <a:gd name="T86" fmla="*/ 5928 w 10474"/>
                <a:gd name="T87" fmla="*/ 5233 h 10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74" h="10474">
                  <a:moveTo>
                    <a:pt x="7268" y="5233"/>
                  </a:moveTo>
                  <a:cubicBezTo>
                    <a:pt x="7140" y="5233"/>
                    <a:pt x="7029" y="5344"/>
                    <a:pt x="7029" y="5480"/>
                  </a:cubicBezTo>
                  <a:cubicBezTo>
                    <a:pt x="7029" y="5591"/>
                    <a:pt x="7140" y="5702"/>
                    <a:pt x="7268" y="5702"/>
                  </a:cubicBezTo>
                  <a:cubicBezTo>
                    <a:pt x="7438" y="5702"/>
                    <a:pt x="7566" y="5591"/>
                    <a:pt x="7566" y="5480"/>
                  </a:cubicBezTo>
                  <a:cubicBezTo>
                    <a:pt x="7566" y="5344"/>
                    <a:pt x="7438" y="5233"/>
                    <a:pt x="7268" y="5233"/>
                  </a:cubicBezTo>
                  <a:close/>
                  <a:moveTo>
                    <a:pt x="3454" y="3484"/>
                  </a:moveTo>
                  <a:cubicBezTo>
                    <a:pt x="3274" y="3484"/>
                    <a:pt x="3087" y="3594"/>
                    <a:pt x="3087" y="3782"/>
                  </a:cubicBezTo>
                  <a:cubicBezTo>
                    <a:pt x="3087" y="3961"/>
                    <a:pt x="3274" y="4081"/>
                    <a:pt x="3454" y="4081"/>
                  </a:cubicBezTo>
                  <a:cubicBezTo>
                    <a:pt x="3624" y="4081"/>
                    <a:pt x="3761" y="3961"/>
                    <a:pt x="3761" y="3782"/>
                  </a:cubicBezTo>
                  <a:cubicBezTo>
                    <a:pt x="3761" y="3594"/>
                    <a:pt x="3624" y="3484"/>
                    <a:pt x="3454" y="3484"/>
                  </a:cubicBezTo>
                  <a:close/>
                  <a:moveTo>
                    <a:pt x="7805" y="7400"/>
                  </a:moveTo>
                  <a:lnTo>
                    <a:pt x="7976" y="8014"/>
                  </a:lnTo>
                  <a:lnTo>
                    <a:pt x="7328" y="7648"/>
                  </a:lnTo>
                  <a:cubicBezTo>
                    <a:pt x="7080" y="7699"/>
                    <a:pt x="6841" y="7775"/>
                    <a:pt x="6594" y="7775"/>
                  </a:cubicBezTo>
                  <a:cubicBezTo>
                    <a:pt x="5450" y="7775"/>
                    <a:pt x="4546" y="6990"/>
                    <a:pt x="4546" y="6018"/>
                  </a:cubicBezTo>
                  <a:cubicBezTo>
                    <a:pt x="4546" y="5045"/>
                    <a:pt x="5450" y="4260"/>
                    <a:pt x="6594" y="4260"/>
                  </a:cubicBezTo>
                  <a:cubicBezTo>
                    <a:pt x="7677" y="4260"/>
                    <a:pt x="8650" y="5045"/>
                    <a:pt x="8650" y="6018"/>
                  </a:cubicBezTo>
                  <a:cubicBezTo>
                    <a:pt x="8650" y="6564"/>
                    <a:pt x="8283" y="7050"/>
                    <a:pt x="7805" y="7400"/>
                  </a:cubicBezTo>
                  <a:close/>
                  <a:moveTo>
                    <a:pt x="4247" y="6564"/>
                  </a:moveTo>
                  <a:cubicBezTo>
                    <a:pt x="3931" y="6564"/>
                    <a:pt x="3701" y="6513"/>
                    <a:pt x="3402" y="6427"/>
                  </a:cubicBezTo>
                  <a:lnTo>
                    <a:pt x="2541" y="6863"/>
                  </a:lnTo>
                  <a:lnTo>
                    <a:pt x="2788" y="6129"/>
                  </a:lnTo>
                  <a:cubicBezTo>
                    <a:pt x="2182" y="5702"/>
                    <a:pt x="1824" y="5165"/>
                    <a:pt x="1824" y="4507"/>
                  </a:cubicBezTo>
                  <a:cubicBezTo>
                    <a:pt x="1824" y="3347"/>
                    <a:pt x="2916" y="2460"/>
                    <a:pt x="4247" y="2460"/>
                  </a:cubicBezTo>
                  <a:cubicBezTo>
                    <a:pt x="5425" y="2460"/>
                    <a:pt x="6474" y="3159"/>
                    <a:pt x="6679" y="4149"/>
                  </a:cubicBezTo>
                  <a:cubicBezTo>
                    <a:pt x="6594" y="4132"/>
                    <a:pt x="6517" y="4124"/>
                    <a:pt x="6449" y="4124"/>
                  </a:cubicBezTo>
                  <a:cubicBezTo>
                    <a:pt x="5288" y="4124"/>
                    <a:pt x="4392" y="4994"/>
                    <a:pt x="4392" y="6043"/>
                  </a:cubicBezTo>
                  <a:cubicBezTo>
                    <a:pt x="4392" y="6223"/>
                    <a:pt x="4418" y="6385"/>
                    <a:pt x="4461" y="6555"/>
                  </a:cubicBezTo>
                  <a:cubicBezTo>
                    <a:pt x="4392" y="6564"/>
                    <a:pt x="4315" y="6564"/>
                    <a:pt x="4247" y="6564"/>
                  </a:cubicBezTo>
                  <a:close/>
                  <a:moveTo>
                    <a:pt x="5237" y="0"/>
                  </a:moveTo>
                  <a:cubicBezTo>
                    <a:pt x="2345" y="0"/>
                    <a:pt x="0" y="2345"/>
                    <a:pt x="0" y="5237"/>
                  </a:cubicBezTo>
                  <a:cubicBezTo>
                    <a:pt x="0" y="8129"/>
                    <a:pt x="2345" y="10474"/>
                    <a:pt x="5237" y="10474"/>
                  </a:cubicBezTo>
                  <a:cubicBezTo>
                    <a:pt x="8129" y="10474"/>
                    <a:pt x="10474" y="8129"/>
                    <a:pt x="10474" y="5237"/>
                  </a:cubicBezTo>
                  <a:cubicBezTo>
                    <a:pt x="10474" y="2345"/>
                    <a:pt x="8129" y="0"/>
                    <a:pt x="5237" y="0"/>
                  </a:cubicBezTo>
                  <a:close/>
                  <a:moveTo>
                    <a:pt x="5143" y="4081"/>
                  </a:moveTo>
                  <a:cubicBezTo>
                    <a:pt x="5331" y="4081"/>
                    <a:pt x="5450" y="3961"/>
                    <a:pt x="5450" y="3782"/>
                  </a:cubicBezTo>
                  <a:cubicBezTo>
                    <a:pt x="5450" y="3594"/>
                    <a:pt x="5331" y="3484"/>
                    <a:pt x="5143" y="3484"/>
                  </a:cubicBezTo>
                  <a:cubicBezTo>
                    <a:pt x="4964" y="3484"/>
                    <a:pt x="4793" y="3594"/>
                    <a:pt x="4793" y="3782"/>
                  </a:cubicBezTo>
                  <a:cubicBezTo>
                    <a:pt x="4793" y="3961"/>
                    <a:pt x="4964" y="4081"/>
                    <a:pt x="5143" y="4081"/>
                  </a:cubicBezTo>
                  <a:close/>
                  <a:moveTo>
                    <a:pt x="5928" y="5233"/>
                  </a:moveTo>
                  <a:cubicBezTo>
                    <a:pt x="5809" y="5233"/>
                    <a:pt x="5689" y="5344"/>
                    <a:pt x="5689" y="5480"/>
                  </a:cubicBezTo>
                  <a:cubicBezTo>
                    <a:pt x="5689" y="5591"/>
                    <a:pt x="5809" y="5702"/>
                    <a:pt x="5928" y="5702"/>
                  </a:cubicBezTo>
                  <a:cubicBezTo>
                    <a:pt x="6107" y="5702"/>
                    <a:pt x="6235" y="5591"/>
                    <a:pt x="6235" y="5480"/>
                  </a:cubicBezTo>
                  <a:cubicBezTo>
                    <a:pt x="6235" y="5344"/>
                    <a:pt x="6107" y="5233"/>
                    <a:pt x="5928" y="5233"/>
                  </a:cubicBezTo>
                  <a:close/>
                </a:path>
              </a:pathLst>
            </a:custGeom>
            <a:grp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81897-A220-4663-9F0C-5A621E680842}" type="datetimeFigureOut">
              <a:rPr lang="zh-CN" altLang="en-US" smtClean="0"/>
              <a:t>2024/11/23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E9C1D4-69BA-4B09-8A24-1CCDDD1AB85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81897-A220-4663-9F0C-5A621E680842}" type="datetimeFigureOut">
              <a:rPr lang="zh-CN" altLang="en-US" smtClean="0"/>
              <a:t>2024/11/23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E9C1D4-69BA-4B09-8A24-1CCDDD1AB85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notesSlide" Target="../notesSlides/notesSlide15.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58231" y="2597072"/>
            <a:ext cx="10863653" cy="1479552"/>
          </a:xfrm>
        </p:spPr>
        <p:txBody>
          <a:bodyPr>
            <a:normAutofit/>
          </a:bodyPr>
          <a:lstStyle/>
          <a:p>
            <a:pPr lvl="0"/>
            <a:r>
              <a:rPr lang="en-GB" altLang="zh-CN" sz="4400" b="1" dirty="0"/>
              <a:t>Prediction of Lending Club Loan</a:t>
            </a:r>
          </a:p>
        </p:txBody>
      </p:sp>
      <p:sp>
        <p:nvSpPr>
          <p:cNvPr id="3" name="文本占位符 2"/>
          <p:cNvSpPr>
            <a:spLocks noGrp="1"/>
          </p:cNvSpPr>
          <p:nvPr>
            <p:ph type="body" sz="quarter" idx="15"/>
          </p:nvPr>
        </p:nvSpPr>
        <p:spPr>
          <a:xfrm>
            <a:off x="958231" y="2023985"/>
            <a:ext cx="10374075" cy="523221"/>
          </a:xfrm>
        </p:spPr>
        <p:txBody>
          <a:bodyPr/>
          <a:lstStyle/>
          <a:p>
            <a:r>
              <a:rPr lang="en-US" altLang="zh-CN" dirty="0">
                <a:latin typeface="Lato" panose="020F0502020204030203" pitchFamily="34" charset="0"/>
                <a:cs typeface="Lato" panose="020F0502020204030203" pitchFamily="34" charset="0"/>
              </a:rPr>
              <a:t>Data Mining &amp; </a:t>
            </a:r>
            <a:r>
              <a:rPr lang="en-US" altLang="zh-CN" dirty="0" err="1">
                <a:latin typeface="Lato" panose="020F0502020204030203" pitchFamily="34" charset="0"/>
                <a:cs typeface="Lato" panose="020F0502020204030203" pitchFamily="34" charset="0"/>
              </a:rPr>
              <a:t>Knwlg</a:t>
            </a:r>
            <a:r>
              <a:rPr lang="en-US" altLang="zh-CN" dirty="0">
                <a:latin typeface="Lato" panose="020F0502020204030203" pitchFamily="34" charset="0"/>
                <a:cs typeface="Lato" panose="020F0502020204030203" pitchFamily="34" charset="0"/>
              </a:rPr>
              <a:t> Disc</a:t>
            </a:r>
            <a:endParaRPr lang="zh-CN" altLang="en-US" dirty="0">
              <a:latin typeface="Lato" panose="020F0502020204030203" pitchFamily="34" charset="0"/>
              <a:cs typeface="Lato" panose="020F0502020204030203"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817" y="139951"/>
            <a:ext cx="1569856" cy="868755"/>
          </a:xfrm>
          <a:prstGeom prst="rect">
            <a:avLst/>
          </a:prstGeom>
        </p:spPr>
      </p:pic>
      <p:sp>
        <p:nvSpPr>
          <p:cNvPr id="7" name="文本框 6"/>
          <p:cNvSpPr txBox="1"/>
          <p:nvPr/>
        </p:nvSpPr>
        <p:spPr>
          <a:xfrm>
            <a:off x="958231" y="4245901"/>
            <a:ext cx="5007140" cy="338554"/>
          </a:xfrm>
          <a:prstGeom prst="rect">
            <a:avLst/>
          </a:prstGeom>
          <a:noFill/>
        </p:spPr>
        <p:txBody>
          <a:bodyPr wrap="square" rtlCol="0">
            <a:spAutoFit/>
          </a:bodyPr>
          <a:lstStyle/>
          <a:p>
            <a:r>
              <a:rPr lang="en-US" altLang="zh-CN" sz="1600" dirty="0">
                <a:solidFill>
                  <a:schemeClr val="bg1"/>
                </a:solidFill>
                <a:latin typeface="Lato" panose="020F0502020204030203" pitchFamily="34" charset="0"/>
                <a:ea typeface="Lato" panose="020F0502020204030203" pitchFamily="34" charset="0"/>
                <a:cs typeface="Lato" panose="020F0502020204030203" pitchFamily="34" charset="0"/>
              </a:rPr>
              <a:t>YU Yawen</a:t>
            </a:r>
            <a:r>
              <a:rPr lang="zh-CN" altLang="en-US" sz="1600" dirty="0">
                <a:solidFill>
                  <a:schemeClr val="bg1"/>
                </a:solidFill>
                <a:latin typeface="Lato" panose="020F0502020204030203" pitchFamily="34" charset="0"/>
                <a:cs typeface="Lato" panose="020F0502020204030203" pitchFamily="34" charset="0"/>
              </a:rPr>
              <a:t>、</a:t>
            </a:r>
            <a:r>
              <a:rPr lang="en-US" altLang="zh-CN" sz="1600" dirty="0">
                <a:solidFill>
                  <a:schemeClr val="bg1"/>
                </a:solidFill>
                <a:latin typeface="Lato" panose="020F0502020204030203" pitchFamily="34" charset="0"/>
                <a:ea typeface="Lato" panose="020F0502020204030203" pitchFamily="34" charset="0"/>
                <a:cs typeface="Lato" panose="020F0502020204030203" pitchFamily="34" charset="0"/>
              </a:rPr>
              <a:t>CHEN Yijun</a:t>
            </a:r>
            <a:r>
              <a:rPr lang="zh-CN" altLang="en-US" sz="1600" dirty="0">
                <a:solidFill>
                  <a:schemeClr val="bg1"/>
                </a:solidFill>
                <a:latin typeface="Lato" panose="020F0502020204030203" pitchFamily="34" charset="0"/>
                <a:cs typeface="Lato" panose="020F0502020204030203" pitchFamily="34" charset="0"/>
              </a:rPr>
              <a:t>、</a:t>
            </a:r>
            <a:r>
              <a:rPr lang="en-US" altLang="zh-CN" sz="1600" dirty="0">
                <a:solidFill>
                  <a:schemeClr val="bg1"/>
                </a:solidFill>
                <a:latin typeface="Lato" panose="020F0502020204030203" pitchFamily="34" charset="0"/>
                <a:ea typeface="Lato" panose="020F0502020204030203" pitchFamily="34" charset="0"/>
                <a:cs typeface="Lato" panose="020F0502020204030203" pitchFamily="34" charset="0"/>
              </a:rPr>
              <a:t> CHEN Yanxin</a:t>
            </a:r>
            <a:endParaRPr lang="zh-CN" altLang="en-US" sz="1600" dirty="0">
              <a:solidFill>
                <a:schemeClr val="bg1"/>
              </a:solidFill>
              <a:latin typeface="Lato" panose="020F0502020204030203" pitchFamily="34" charset="0"/>
              <a:cs typeface="Lato" panose="020F0502020204030203" pitchFamily="34" charset="0"/>
            </a:endParaRPr>
          </a:p>
        </p:txBody>
      </p:sp>
      <p:sp>
        <p:nvSpPr>
          <p:cNvPr id="8" name="文本框 7"/>
          <p:cNvSpPr txBox="1"/>
          <p:nvPr/>
        </p:nvSpPr>
        <p:spPr>
          <a:xfrm>
            <a:off x="958231" y="3907347"/>
            <a:ext cx="1088284" cy="338554"/>
          </a:xfrm>
          <a:prstGeom prst="rect">
            <a:avLst/>
          </a:prstGeom>
          <a:noFill/>
        </p:spPr>
        <p:txBody>
          <a:bodyPr wrap="square" rtlCol="0">
            <a:spAutoFit/>
          </a:bodyPr>
          <a:lstStyle/>
          <a:p>
            <a:r>
              <a:rPr lang="en-US" altLang="zh-CN" sz="1600" i="1" dirty="0">
                <a:solidFill>
                  <a:schemeClr val="bg1"/>
                </a:solidFill>
                <a:latin typeface="Lato" panose="020F0502020204030203" pitchFamily="34" charset="0"/>
                <a:ea typeface="Lato" panose="020F0502020204030203" pitchFamily="34" charset="0"/>
                <a:cs typeface="Lato" panose="020F0502020204030203" pitchFamily="34" charset="0"/>
              </a:rPr>
              <a:t>Group 3</a:t>
            </a:r>
            <a:endParaRPr lang="zh-CN" altLang="en-US" sz="1600" i="1" dirty="0">
              <a:solidFill>
                <a:schemeClr val="bg1"/>
              </a:solidFill>
              <a:latin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Part of other EDAs</a:t>
            </a:r>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pic>
        <p:nvPicPr>
          <p:cNvPr id="5" name="图片 4"/>
          <p:cNvPicPr/>
          <p:nvPr/>
        </p:nvPicPr>
        <p:blipFill>
          <a:blip r:embed="rId3"/>
          <a:stretch>
            <a:fillRect/>
          </a:stretch>
        </p:blipFill>
        <p:spPr>
          <a:xfrm>
            <a:off x="1034415" y="1170940"/>
            <a:ext cx="5614035" cy="3728085"/>
          </a:xfrm>
          <a:prstGeom prst="rect">
            <a:avLst/>
          </a:prstGeom>
        </p:spPr>
      </p:pic>
      <p:pic>
        <p:nvPicPr>
          <p:cNvPr id="7" name="图片 6"/>
          <p:cNvPicPr/>
          <p:nvPr/>
        </p:nvPicPr>
        <p:blipFill>
          <a:blip r:embed="rId4"/>
          <a:srcRect r="49582" b="66905"/>
          <a:stretch>
            <a:fillRect/>
          </a:stretch>
        </p:blipFill>
        <p:spPr>
          <a:xfrm>
            <a:off x="6648450" y="1138555"/>
            <a:ext cx="2505075" cy="1541145"/>
          </a:xfrm>
          <a:prstGeom prst="rect">
            <a:avLst/>
          </a:prstGeom>
        </p:spPr>
      </p:pic>
      <p:pic>
        <p:nvPicPr>
          <p:cNvPr id="8" name="图片 7"/>
          <p:cNvPicPr/>
          <p:nvPr/>
        </p:nvPicPr>
        <p:blipFill>
          <a:blip r:embed="rId4"/>
          <a:srcRect t="66417" r="48173"/>
          <a:stretch>
            <a:fillRect/>
          </a:stretch>
        </p:blipFill>
        <p:spPr>
          <a:xfrm>
            <a:off x="894080" y="4924425"/>
            <a:ext cx="3029585" cy="1933575"/>
          </a:xfrm>
          <a:prstGeom prst="rect">
            <a:avLst/>
          </a:prstGeom>
        </p:spPr>
      </p:pic>
      <p:pic>
        <p:nvPicPr>
          <p:cNvPr id="4" name="图片 3"/>
          <p:cNvPicPr/>
          <p:nvPr/>
        </p:nvPicPr>
        <p:blipFill>
          <a:blip r:embed="rId4"/>
          <a:srcRect t="32969" b="32870"/>
          <a:stretch>
            <a:fillRect/>
          </a:stretch>
        </p:blipFill>
        <p:spPr>
          <a:xfrm>
            <a:off x="3923665" y="4931410"/>
            <a:ext cx="5229860" cy="1926590"/>
          </a:xfrm>
          <a:prstGeom prst="rect">
            <a:avLst/>
          </a:prstGeom>
        </p:spPr>
      </p:pic>
      <p:pic>
        <p:nvPicPr>
          <p:cNvPr id="10" name="图片 9"/>
          <p:cNvPicPr/>
          <p:nvPr/>
        </p:nvPicPr>
        <p:blipFill>
          <a:blip r:embed="rId4"/>
          <a:srcRect l="50060" b="66905"/>
          <a:stretch>
            <a:fillRect/>
          </a:stretch>
        </p:blipFill>
        <p:spPr>
          <a:xfrm>
            <a:off x="6680200" y="2781300"/>
            <a:ext cx="2473960" cy="16935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Annual Income</a:t>
            </a:r>
            <a:endParaRPr dirty="0"/>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pic>
        <p:nvPicPr>
          <p:cNvPr id="8" name="图片 7" descr="annual-inc_plot"/>
          <p:cNvPicPr>
            <a:picLocks noChangeAspect="1"/>
          </p:cNvPicPr>
          <p:nvPr/>
        </p:nvPicPr>
        <p:blipFill>
          <a:blip r:embed="rId3"/>
          <a:stretch>
            <a:fillRect/>
          </a:stretch>
        </p:blipFill>
        <p:spPr>
          <a:xfrm>
            <a:off x="976630" y="1286510"/>
            <a:ext cx="4364355" cy="4987925"/>
          </a:xfrm>
          <a:prstGeom prst="rect">
            <a:avLst/>
          </a:prstGeom>
        </p:spPr>
      </p:pic>
      <p:sp>
        <p:nvSpPr>
          <p:cNvPr id="4" name="文本框 3"/>
          <p:cNvSpPr txBox="1"/>
          <p:nvPr/>
        </p:nvSpPr>
        <p:spPr>
          <a:xfrm>
            <a:off x="2967355" y="4818380"/>
            <a:ext cx="1684655" cy="460375"/>
          </a:xfrm>
          <a:prstGeom prst="rect">
            <a:avLst/>
          </a:prstGeom>
          <a:noFill/>
        </p:spPr>
        <p:txBody>
          <a:bodyPr wrap="square" rtlCol="0">
            <a:spAutoFit/>
          </a:bodyPr>
          <a:lstStyle/>
          <a:p>
            <a:pPr algn="l">
              <a:buClrTx/>
              <a:buSzTx/>
              <a:buFontTx/>
            </a:pPr>
            <a:r>
              <a:rPr lang="en-US" altLang="zh-CN" sz="2400">
                <a:solidFill>
                  <a:schemeClr val="accent4">
                    <a:lumMod val="75000"/>
                  </a:schemeClr>
                </a:solidFill>
                <a:latin typeface="+mj-lt"/>
                <a:cs typeface="+mj-lt"/>
              </a:rPr>
              <a:t>outliers</a:t>
            </a:r>
          </a:p>
        </p:txBody>
      </p:sp>
      <p:pic>
        <p:nvPicPr>
          <p:cNvPr id="10" name="图片 9" descr="手"/>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280000">
            <a:off x="5120005" y="2123440"/>
            <a:ext cx="914400" cy="914400"/>
          </a:xfrm>
          <a:prstGeom prst="rect">
            <a:avLst/>
          </a:prstGeom>
        </p:spPr>
      </p:pic>
      <p:pic>
        <p:nvPicPr>
          <p:cNvPr id="11" name="图片 10" descr="annual-inc250000_plot"/>
          <p:cNvPicPr>
            <a:picLocks noChangeAspect="1"/>
          </p:cNvPicPr>
          <p:nvPr/>
        </p:nvPicPr>
        <p:blipFill>
          <a:blip r:embed="rId6"/>
          <a:stretch>
            <a:fillRect/>
          </a:stretch>
        </p:blipFill>
        <p:spPr>
          <a:xfrm>
            <a:off x="6028690" y="1475105"/>
            <a:ext cx="5801360" cy="4641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Other </a:t>
            </a:r>
            <a:r>
              <a:rPr lang="en-US" altLang="zh-CN">
                <a:latin typeface="Lato" panose="020F0502020204030203"/>
                <a:sym typeface="+mn-ea"/>
              </a:rPr>
              <a:t>variables with limits</a:t>
            </a:r>
            <a:endParaRPr lang="en-US" altLang="zh-CN" dirty="0"/>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sp>
        <p:nvSpPr>
          <p:cNvPr id="4" name="文本框 3"/>
          <p:cNvSpPr txBox="1"/>
          <p:nvPr/>
        </p:nvSpPr>
        <p:spPr>
          <a:xfrm>
            <a:off x="3556000" y="3111500"/>
            <a:ext cx="5080000" cy="635000"/>
          </a:xfrm>
          <a:prstGeom prst="rect">
            <a:avLst/>
          </a:prstGeom>
        </p:spPr>
        <p:txBody>
          <a:bodyPr>
            <a:spAutoFit/>
          </a:bodyPr>
          <a:lstStyle/>
          <a:p>
            <a:pPr marL="63500" indent="0">
              <a:spcBef>
                <a:spcPts val="200"/>
              </a:spcBef>
              <a:spcAft>
                <a:spcPts val="200"/>
              </a:spcAft>
            </a:pPr>
            <a:r>
              <a:rPr lang="en-US" altLang="zh-CN" sz="1600">
                <a:solidFill>
                  <a:srgbClr val="808080"/>
                </a:solidFill>
                <a:latin typeface="var(--jp-ui-font-family)"/>
                <a:ea typeface="var(--jp-ui-font-family)"/>
              </a:rPr>
              <a:t>⋯</a:t>
            </a:r>
          </a:p>
          <a:p>
            <a:pPr marL="63500" indent="0">
              <a:spcBef>
                <a:spcPts val="200"/>
              </a:spcBef>
              <a:spcAft>
                <a:spcPts val="200"/>
              </a:spcAft>
            </a:pPr>
            <a:endParaRPr lang="en-US" altLang="zh-CN" sz="1600">
              <a:solidFill>
                <a:srgbClr val="808080"/>
              </a:solidFill>
              <a:latin typeface="var(--jp-ui-font-family)"/>
              <a:ea typeface="var(--jp-ui-font-family)"/>
            </a:endParaRPr>
          </a:p>
        </p:txBody>
      </p:sp>
      <p:pic>
        <p:nvPicPr>
          <p:cNvPr id="10" name="图片 9" descr="dti_plot"/>
          <p:cNvPicPr>
            <a:picLocks noChangeAspect="1"/>
          </p:cNvPicPr>
          <p:nvPr/>
        </p:nvPicPr>
        <p:blipFill>
          <a:blip r:embed="rId3"/>
          <a:stretch>
            <a:fillRect/>
          </a:stretch>
        </p:blipFill>
        <p:spPr>
          <a:xfrm>
            <a:off x="876300" y="962660"/>
            <a:ext cx="5334635" cy="2896235"/>
          </a:xfrm>
          <a:prstGeom prst="rect">
            <a:avLst/>
          </a:prstGeom>
        </p:spPr>
      </p:pic>
      <p:pic>
        <p:nvPicPr>
          <p:cNvPr id="7" name="图片 6" descr="revol_util_plot"/>
          <p:cNvPicPr>
            <a:picLocks noChangeAspect="1"/>
          </p:cNvPicPr>
          <p:nvPr/>
        </p:nvPicPr>
        <p:blipFill>
          <a:blip r:embed="rId4"/>
          <a:stretch>
            <a:fillRect/>
          </a:stretch>
        </p:blipFill>
        <p:spPr>
          <a:xfrm>
            <a:off x="6211570" y="1211580"/>
            <a:ext cx="5520055" cy="2637155"/>
          </a:xfrm>
          <a:prstGeom prst="rect">
            <a:avLst/>
          </a:prstGeom>
        </p:spPr>
      </p:pic>
      <p:pic>
        <p:nvPicPr>
          <p:cNvPr id="8" name="图片 7" descr="revol_bal_plot"/>
          <p:cNvPicPr>
            <a:picLocks noChangeAspect="1"/>
          </p:cNvPicPr>
          <p:nvPr/>
        </p:nvPicPr>
        <p:blipFill>
          <a:blip r:embed="rId5"/>
          <a:stretch>
            <a:fillRect/>
          </a:stretch>
        </p:blipFill>
        <p:spPr>
          <a:xfrm>
            <a:off x="733425" y="3628390"/>
            <a:ext cx="6236970" cy="2979420"/>
          </a:xfrm>
          <a:prstGeom prst="rect">
            <a:avLst/>
          </a:prstGeom>
        </p:spPr>
      </p:pic>
      <p:sp>
        <p:nvSpPr>
          <p:cNvPr id="11" name="文本框 10"/>
          <p:cNvSpPr txBox="1"/>
          <p:nvPr/>
        </p:nvSpPr>
        <p:spPr>
          <a:xfrm>
            <a:off x="7832725" y="5597525"/>
            <a:ext cx="1684655" cy="645160"/>
          </a:xfrm>
          <a:prstGeom prst="rect">
            <a:avLst/>
          </a:prstGeom>
          <a:noFill/>
        </p:spPr>
        <p:txBody>
          <a:bodyPr wrap="square" rtlCol="0">
            <a:spAutoFit/>
          </a:bodyPr>
          <a:lstStyle/>
          <a:p>
            <a:pPr algn="l">
              <a:buClrTx/>
              <a:buSzTx/>
              <a:buFontTx/>
            </a:pPr>
            <a:r>
              <a:rPr lang="en-US" altLang="zh-CN" sz="3600">
                <a:solidFill>
                  <a:schemeClr val="accent4">
                    <a:lumMod val="75000"/>
                  </a:schemeClr>
                </a:solidFill>
                <a:latin typeface="+mj-lt"/>
                <a:cs typeface="+mj-lt"/>
              </a:rPr>
              <a:t>outliers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emp_length &amp; emp_title</a:t>
            </a:r>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sp>
        <p:nvSpPr>
          <p:cNvPr id="4" name="文本框 3"/>
          <p:cNvSpPr txBox="1"/>
          <p:nvPr/>
        </p:nvSpPr>
        <p:spPr>
          <a:xfrm>
            <a:off x="3556000" y="3111500"/>
            <a:ext cx="5080000" cy="635000"/>
          </a:xfrm>
          <a:prstGeom prst="rect">
            <a:avLst/>
          </a:prstGeom>
        </p:spPr>
        <p:txBody>
          <a:bodyPr>
            <a:spAutoFit/>
          </a:bodyPr>
          <a:lstStyle/>
          <a:p>
            <a:pPr marL="63500" indent="0">
              <a:spcBef>
                <a:spcPts val="200"/>
              </a:spcBef>
              <a:spcAft>
                <a:spcPts val="200"/>
              </a:spcAft>
            </a:pPr>
            <a:r>
              <a:rPr lang="en-US" altLang="zh-CN" sz="1600">
                <a:solidFill>
                  <a:srgbClr val="808080"/>
                </a:solidFill>
                <a:latin typeface="var(--jp-ui-font-family)"/>
                <a:ea typeface="var(--jp-ui-font-family)"/>
              </a:rPr>
              <a:t>⋯</a:t>
            </a:r>
          </a:p>
          <a:p>
            <a:pPr marL="63500" indent="0">
              <a:spcBef>
                <a:spcPts val="200"/>
              </a:spcBef>
              <a:spcAft>
                <a:spcPts val="200"/>
              </a:spcAft>
            </a:pPr>
            <a:endParaRPr lang="en-US" altLang="zh-CN" sz="1600">
              <a:solidFill>
                <a:srgbClr val="808080"/>
              </a:solidFill>
              <a:latin typeface="var(--jp-ui-font-family)"/>
              <a:ea typeface="var(--jp-ui-font-family)"/>
            </a:endParaRPr>
          </a:p>
        </p:txBody>
      </p:sp>
      <p:pic>
        <p:nvPicPr>
          <p:cNvPr id="7" name="图片 6"/>
          <p:cNvPicPr/>
          <p:nvPr/>
        </p:nvPicPr>
        <p:blipFill>
          <a:blip r:embed="rId3"/>
          <a:stretch>
            <a:fillRect/>
          </a:stretch>
        </p:blipFill>
        <p:spPr>
          <a:xfrm>
            <a:off x="876300" y="1474470"/>
            <a:ext cx="9815830" cy="4659630"/>
          </a:xfrm>
          <a:prstGeom prst="rect">
            <a:avLst/>
          </a:prstGeom>
        </p:spPr>
      </p:pic>
      <p:sp>
        <p:nvSpPr>
          <p:cNvPr id="5" name="乘号 4"/>
          <p:cNvSpPr/>
          <p:nvPr/>
        </p:nvSpPr>
        <p:spPr>
          <a:xfrm>
            <a:off x="8058785" y="2593975"/>
            <a:ext cx="1678940" cy="1854835"/>
          </a:xfrm>
          <a:prstGeom prst="mathMultiply">
            <a:avLst/>
          </a:prstGeom>
          <a:solidFill>
            <a:schemeClr val="accent4">
              <a:lumMod val="60000"/>
              <a:lumOff val="40000"/>
            </a:schemeClr>
          </a:solid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title</a:t>
            </a:r>
          </a:p>
        </p:txBody>
      </p:sp>
      <p:sp>
        <p:nvSpPr>
          <p:cNvPr id="3" name="文本占位符 2"/>
          <p:cNvSpPr>
            <a:spLocks noGrp="1"/>
          </p:cNvSpPr>
          <p:nvPr>
            <p:ph type="body" sz="quarter" idx="14"/>
          </p:nvPr>
        </p:nvSpPr>
        <p:spPr/>
        <p:txBody>
          <a:bodyPr/>
          <a:lstStyle/>
          <a:p>
            <a:r>
              <a:rPr lang="en-US" altLang="zh-CN" dirty="0"/>
              <a:t>EDA</a:t>
            </a:r>
          </a:p>
        </p:txBody>
      </p:sp>
      <p:sp>
        <p:nvSpPr>
          <p:cNvPr id="9" name="矩形 8"/>
          <p:cNvSpPr/>
          <p:nvPr/>
        </p:nvSpPr>
        <p:spPr>
          <a:xfrm>
            <a:off x="5517948" y="1475409"/>
            <a:ext cx="5797751" cy="4658690"/>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sp>
        <p:nvSpPr>
          <p:cNvPr id="4" name="文本框 3"/>
          <p:cNvSpPr txBox="1"/>
          <p:nvPr/>
        </p:nvSpPr>
        <p:spPr>
          <a:xfrm>
            <a:off x="3556000" y="3111500"/>
            <a:ext cx="5080000" cy="635000"/>
          </a:xfrm>
          <a:prstGeom prst="rect">
            <a:avLst/>
          </a:prstGeom>
        </p:spPr>
        <p:txBody>
          <a:bodyPr>
            <a:spAutoFit/>
          </a:bodyPr>
          <a:lstStyle/>
          <a:p>
            <a:pPr marL="63500" indent="0">
              <a:spcBef>
                <a:spcPts val="200"/>
              </a:spcBef>
              <a:spcAft>
                <a:spcPts val="200"/>
              </a:spcAft>
            </a:pPr>
            <a:r>
              <a:rPr lang="en-US" altLang="zh-CN" sz="1600">
                <a:solidFill>
                  <a:srgbClr val="808080"/>
                </a:solidFill>
                <a:latin typeface="var(--jp-ui-font-family)"/>
                <a:ea typeface="var(--jp-ui-font-family)"/>
              </a:rPr>
              <a:t>⋯</a:t>
            </a:r>
          </a:p>
          <a:p>
            <a:pPr marL="63500" indent="0">
              <a:spcBef>
                <a:spcPts val="200"/>
              </a:spcBef>
              <a:spcAft>
                <a:spcPts val="200"/>
              </a:spcAft>
            </a:pPr>
            <a:endParaRPr lang="en-US" altLang="zh-CN" sz="1600">
              <a:solidFill>
                <a:srgbClr val="808080"/>
              </a:solidFill>
              <a:latin typeface="var(--jp-ui-font-family)"/>
              <a:ea typeface="var(--jp-ui-font-family)"/>
            </a:endParaRPr>
          </a:p>
        </p:txBody>
      </p:sp>
      <p:pic>
        <p:nvPicPr>
          <p:cNvPr id="5" name="图片 4"/>
          <p:cNvPicPr>
            <a:picLocks noChangeAspect="1"/>
          </p:cNvPicPr>
          <p:nvPr/>
        </p:nvPicPr>
        <p:blipFill>
          <a:blip r:embed="rId3"/>
          <a:stretch>
            <a:fillRect/>
          </a:stretch>
        </p:blipFill>
        <p:spPr>
          <a:xfrm>
            <a:off x="1005840" y="2253615"/>
            <a:ext cx="4537075" cy="3105150"/>
          </a:xfrm>
          <a:prstGeom prst="rect">
            <a:avLst/>
          </a:prstGeom>
        </p:spPr>
      </p:pic>
      <p:sp>
        <p:nvSpPr>
          <p:cNvPr id="8" name="文本框 7"/>
          <p:cNvSpPr txBox="1"/>
          <p:nvPr/>
        </p:nvSpPr>
        <p:spPr>
          <a:xfrm>
            <a:off x="6221095" y="2716530"/>
            <a:ext cx="4392930" cy="2061210"/>
          </a:xfrm>
          <a:prstGeom prst="rect">
            <a:avLst/>
          </a:prstGeom>
          <a:noFill/>
        </p:spPr>
        <p:txBody>
          <a:bodyPr wrap="square" rtlCol="0">
            <a:spAutoFit/>
          </a:bodyPr>
          <a:lstStyle/>
          <a:p>
            <a:pPr>
              <a:lnSpc>
                <a:spcPct val="160000"/>
              </a:lnSpc>
            </a:pPr>
            <a:r>
              <a:rPr lang="en-US" altLang="zh-CN" sz="2000" dirty="0">
                <a:solidFill>
                  <a:schemeClr val="tx1">
                    <a:lumMod val="75000"/>
                    <a:lumOff val="25000"/>
                  </a:schemeClr>
                </a:solidFill>
                <a:latin typeface="Lato" panose="020F0502020204030203"/>
              </a:rPr>
              <a:t>We already have the purpose features output according to the title, these two variables have duplication on the information.</a:t>
            </a:r>
          </a:p>
        </p:txBody>
      </p:sp>
      <p:sp>
        <p:nvSpPr>
          <p:cNvPr id="7" name="乘号 6"/>
          <p:cNvSpPr/>
          <p:nvPr/>
        </p:nvSpPr>
        <p:spPr>
          <a:xfrm>
            <a:off x="1737360" y="2716530"/>
            <a:ext cx="1678940" cy="1854835"/>
          </a:xfrm>
          <a:prstGeom prst="mathMultiply">
            <a:avLst/>
          </a:prstGeom>
          <a:solidFill>
            <a:schemeClr val="accent4">
              <a:lumMod val="60000"/>
              <a:lumOff val="40000"/>
            </a:schemeClr>
          </a:solid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Data Processing</a:t>
            </a:r>
          </a:p>
        </p:txBody>
      </p:sp>
      <p:sp>
        <p:nvSpPr>
          <p:cNvPr id="3" name="文本占位符 2"/>
          <p:cNvSpPr>
            <a:spLocks noGrp="1"/>
          </p:cNvSpPr>
          <p:nvPr>
            <p:ph type="body" sz="quarter" idx="14"/>
          </p:nvPr>
        </p:nvSpPr>
        <p:spPr/>
        <p:txBody>
          <a:bodyPr/>
          <a:lstStyle/>
          <a:p>
            <a:r>
              <a:rPr lang="en-US" altLang="zh-CN" dirty="0"/>
              <a:t>Introduction</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15</a:t>
            </a:fld>
            <a:endParaRPr lang="zh-CN" altLang="en-US" dirty="0">
              <a:cs typeface="Lato Light" panose="020F0502020204030203" pitchFamily="34" charset="0"/>
            </a:endParaRPr>
          </a:p>
        </p:txBody>
      </p:sp>
      <p:grpSp>
        <p:nvGrpSpPr>
          <p:cNvPr id="49" name="组合 48"/>
          <p:cNvGrpSpPr/>
          <p:nvPr>
            <p:custDataLst>
              <p:tags r:id="rId2"/>
            </p:custDataLst>
          </p:nvPr>
        </p:nvGrpSpPr>
        <p:grpSpPr>
          <a:xfrm>
            <a:off x="976971" y="1694663"/>
            <a:ext cx="3288312" cy="3924239"/>
            <a:chOff x="987474" y="1607237"/>
            <a:chExt cx="3288312" cy="3924239"/>
          </a:xfrm>
        </p:grpSpPr>
        <p:sp>
          <p:nvSpPr>
            <p:cNvPr id="26" name="íśḻíḓé"/>
            <p:cNvSpPr/>
            <p:nvPr>
              <p:custDataLst>
                <p:tags r:id="rId15"/>
              </p:custDataLst>
            </p:nvPr>
          </p:nvSpPr>
          <p:spPr bwMode="auto">
            <a:xfrm>
              <a:off x="987474" y="1661357"/>
              <a:ext cx="3288312" cy="387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dirty="0"/>
            </a:p>
          </p:txBody>
        </p:sp>
        <p:sp>
          <p:nvSpPr>
            <p:cNvPr id="29" name="矩形 28"/>
            <p:cNvSpPr/>
            <p:nvPr>
              <p:custDataLst>
                <p:tags r:id="rId16"/>
              </p:custDataLst>
            </p:nvPr>
          </p:nvSpPr>
          <p:spPr>
            <a:xfrm>
              <a:off x="1609781" y="1607237"/>
              <a:ext cx="2043698" cy="108237"/>
            </a:xfrm>
            <a:prstGeom prst="rect">
              <a:avLst/>
            </a:prstGeom>
            <a:solidFill>
              <a:srgbClr val="A92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custDataLst>
                <p:tags r:id="rId17"/>
              </p:custDataLst>
            </p:nvPr>
          </p:nvSpPr>
          <p:spPr>
            <a:xfrm>
              <a:off x="1785117" y="2273330"/>
              <a:ext cx="1648574" cy="583565"/>
            </a:xfrm>
            <a:prstGeom prst="rect">
              <a:avLst/>
            </a:prstGeom>
          </p:spPr>
          <p:txBody>
            <a:bodyPr wrap="square">
              <a:spAutoFit/>
            </a:bodyPr>
            <a:lstStyle/>
            <a:p>
              <a:pPr algn="ctr">
                <a:buSzPct val="25000"/>
              </a:pPr>
              <a:r>
                <a:rPr lang="en-US" altLang="zh-CN" sz="3200" b="1" dirty="0">
                  <a:gradFill flip="none" rotWithShape="1">
                    <a:gsLst>
                      <a:gs pos="0">
                        <a:srgbClr val="BE165F"/>
                      </a:gs>
                      <a:gs pos="89000">
                        <a:srgbClr val="7E247B"/>
                      </a:gs>
                    </a:gsLst>
                    <a:lin ang="10800000" scaled="1"/>
                    <a:tileRect/>
                  </a:gradFill>
                  <a:latin typeface="Lato Black" panose="020F0502020204030203" pitchFamily="34" charset="0"/>
                </a:rPr>
                <a:t>NA</a:t>
              </a:r>
            </a:p>
          </p:txBody>
        </p:sp>
        <p:sp>
          <p:nvSpPr>
            <p:cNvPr id="47" name="left-quote_56937"/>
            <p:cNvSpPr>
              <a:spLocks noChangeAspect="1"/>
            </p:cNvSpPr>
            <p:nvPr>
              <p:custDataLst>
                <p:tags r:id="rId18"/>
              </p:custDataLst>
            </p:nvPr>
          </p:nvSpPr>
          <p:spPr bwMode="auto">
            <a:xfrm flipH="1" flipV="1">
              <a:off x="3516327" y="4845155"/>
              <a:ext cx="517533" cy="502351"/>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bg1">
                <a:lumMod val="85000"/>
              </a:schemeClr>
            </a:solidFill>
            <a:ln>
              <a:noFill/>
            </a:ln>
          </p:spPr>
          <p:txBody>
            <a:bodyPr/>
            <a:lstStyle/>
            <a:p>
              <a:endParaRPr lang="zh-CN" altLang="en-US"/>
            </a:p>
          </p:txBody>
        </p:sp>
        <p:sp>
          <p:nvSpPr>
            <p:cNvPr id="48" name="î$ļíḑé"/>
            <p:cNvSpPr txBox="1"/>
            <p:nvPr>
              <p:custDataLst>
                <p:tags r:id="rId19"/>
              </p:custDataLst>
            </p:nvPr>
          </p:nvSpPr>
          <p:spPr>
            <a:xfrm>
              <a:off x="2038399" y="3154097"/>
              <a:ext cx="1141730" cy="1188085"/>
            </a:xfrm>
            <a:prstGeom prst="rect">
              <a:avLst/>
            </a:prstGeom>
            <a:noFill/>
            <a:ln>
              <a:noFill/>
            </a:ln>
          </p:spPr>
          <p:txBody>
            <a:bodyPr wrap="square" lIns="91440" tIns="45720" rIns="91440" bIns="45720" anchor="ctr" anchorCtr="0"/>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Lato Black" panose="020F0502020204030203" pitchFamily="34" charset="0"/>
                </a:rPr>
                <a:t>fill in by means</a:t>
              </a:r>
            </a:p>
          </p:txBody>
        </p:sp>
      </p:grpSp>
      <p:grpSp>
        <p:nvGrpSpPr>
          <p:cNvPr id="50" name="组合 49"/>
          <p:cNvGrpSpPr/>
          <p:nvPr>
            <p:custDataLst>
              <p:tags r:id="rId3"/>
            </p:custDataLst>
          </p:nvPr>
        </p:nvGrpSpPr>
        <p:grpSpPr>
          <a:xfrm>
            <a:off x="4440841" y="1694663"/>
            <a:ext cx="3288312" cy="3924239"/>
            <a:chOff x="987474" y="1607237"/>
            <a:chExt cx="3288312" cy="3924239"/>
          </a:xfrm>
        </p:grpSpPr>
        <p:sp>
          <p:nvSpPr>
            <p:cNvPr id="51" name="íśḻíḓé"/>
            <p:cNvSpPr/>
            <p:nvPr>
              <p:custDataLst>
                <p:tags r:id="rId10"/>
              </p:custDataLst>
            </p:nvPr>
          </p:nvSpPr>
          <p:spPr bwMode="auto">
            <a:xfrm>
              <a:off x="987474" y="1661357"/>
              <a:ext cx="3288312" cy="387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dirty="0"/>
            </a:p>
          </p:txBody>
        </p:sp>
        <p:sp>
          <p:nvSpPr>
            <p:cNvPr id="52" name="矩形 51"/>
            <p:cNvSpPr/>
            <p:nvPr>
              <p:custDataLst>
                <p:tags r:id="rId11"/>
              </p:custDataLst>
            </p:nvPr>
          </p:nvSpPr>
          <p:spPr>
            <a:xfrm>
              <a:off x="1609781" y="1607237"/>
              <a:ext cx="2043698" cy="108237"/>
            </a:xfrm>
            <a:prstGeom prst="rect">
              <a:avLst/>
            </a:prstGeom>
            <a:solidFill>
              <a:srgbClr val="A92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custDataLst>
                <p:tags r:id="rId12"/>
              </p:custDataLst>
            </p:nvPr>
          </p:nvSpPr>
          <p:spPr>
            <a:xfrm>
              <a:off x="1489124" y="2272082"/>
              <a:ext cx="2284095" cy="583565"/>
            </a:xfrm>
            <a:prstGeom prst="rect">
              <a:avLst/>
            </a:prstGeom>
          </p:spPr>
          <p:txBody>
            <a:bodyPr wrap="square">
              <a:spAutoFit/>
            </a:bodyPr>
            <a:lstStyle/>
            <a:p>
              <a:pPr algn="ctr">
                <a:buSzPct val="25000"/>
              </a:pPr>
              <a:r>
                <a:rPr lang="en-US" altLang="zh-CN" sz="3200" b="1" dirty="0">
                  <a:gradFill flip="none" rotWithShape="1">
                    <a:gsLst>
                      <a:gs pos="0">
                        <a:srgbClr val="BE165F"/>
                      </a:gs>
                      <a:gs pos="89000">
                        <a:srgbClr val="7E247B"/>
                      </a:gs>
                    </a:gsLst>
                    <a:lin ang="10800000" scaled="1"/>
                    <a:tileRect/>
                  </a:gradFill>
                  <a:latin typeface="Lato Black" panose="020F0502020204030203" pitchFamily="34" charset="0"/>
                </a:rPr>
                <a:t>Encoding</a:t>
              </a:r>
            </a:p>
          </p:txBody>
        </p:sp>
        <p:sp>
          <p:nvSpPr>
            <p:cNvPr id="56" name="left-quote_56937"/>
            <p:cNvSpPr>
              <a:spLocks noChangeAspect="1"/>
            </p:cNvSpPr>
            <p:nvPr>
              <p:custDataLst>
                <p:tags r:id="rId13"/>
              </p:custDataLst>
            </p:nvPr>
          </p:nvSpPr>
          <p:spPr bwMode="auto">
            <a:xfrm flipH="1" flipV="1">
              <a:off x="3516327" y="4845155"/>
              <a:ext cx="517533" cy="502351"/>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bg1">
                <a:lumMod val="85000"/>
              </a:schemeClr>
            </a:solidFill>
            <a:ln>
              <a:noFill/>
            </a:ln>
          </p:spPr>
          <p:txBody>
            <a:bodyPr/>
            <a:lstStyle/>
            <a:p>
              <a:endParaRPr lang="zh-CN" altLang="en-US"/>
            </a:p>
          </p:txBody>
        </p:sp>
        <p:sp>
          <p:nvSpPr>
            <p:cNvPr id="57" name="î$ļíḑé"/>
            <p:cNvSpPr txBox="1"/>
            <p:nvPr>
              <p:custDataLst>
                <p:tags r:id="rId14"/>
              </p:custDataLst>
            </p:nvPr>
          </p:nvSpPr>
          <p:spPr>
            <a:xfrm>
              <a:off x="1088000" y="3002232"/>
              <a:ext cx="3109046" cy="1188369"/>
            </a:xfrm>
            <a:prstGeom prst="rect">
              <a:avLst/>
            </a:prstGeom>
            <a:noFill/>
            <a:ln>
              <a:noFill/>
            </a:ln>
          </p:spPr>
          <p:txBody>
            <a:bodyPr wrap="square" lIns="91440" tIns="45720" rIns="91440" bIns="45720" anchor="ctr" anchorCtr="0">
              <a:normAutofit/>
            </a:bodyPr>
            <a:lstStyle/>
            <a:p>
              <a:pPr marL="0" marR="0" lvl="0" indent="0" algn="ctr" defTabSz="913765" rtl="0" eaLnBrk="1" fontAlgn="auto" latinLnBrk="0" hangingPunct="1">
                <a:lnSpc>
                  <a:spcPct val="130000"/>
                </a:lnSpc>
                <a:spcBef>
                  <a:spcPts val="0"/>
                </a:spcBef>
                <a:spcAft>
                  <a:spcPts val="0"/>
                </a:spcAft>
                <a:buClrTx/>
                <a:buSzPct val="25000"/>
                <a:buFontTx/>
                <a:buNone/>
                <a:defRPr/>
              </a:pPr>
              <a:r>
                <a:rPr kumimoji="0" lang="en-US" altLang="zh-CN" sz="2200" b="1" i="0" u="none" strike="noStrike" kern="1200" cap="none" spc="0" normalizeH="0" baseline="0" noProof="0" dirty="0">
                  <a:ln>
                    <a:noFill/>
                  </a:ln>
                  <a:solidFill>
                    <a:schemeClr val="tx1">
                      <a:lumMod val="75000"/>
                      <a:lumOff val="25000"/>
                    </a:schemeClr>
                  </a:solidFill>
                  <a:effectLst/>
                  <a:uLnTx/>
                  <a:uFillTx/>
                  <a:latin typeface="Lato Black" panose="020F0502020204030203" pitchFamily="34" charset="0"/>
                </a:rPr>
                <a:t>set</a:t>
              </a:r>
            </a:p>
            <a:p>
              <a:pPr marL="0" marR="0" lvl="0" indent="0" algn="ctr" defTabSz="913765" rtl="0" eaLnBrk="1" fontAlgn="auto" latinLnBrk="0" hangingPunct="1">
                <a:lnSpc>
                  <a:spcPct val="130000"/>
                </a:lnSpc>
                <a:spcBef>
                  <a:spcPts val="0"/>
                </a:spcBef>
                <a:spcAft>
                  <a:spcPts val="0"/>
                </a:spcAft>
                <a:buClrTx/>
                <a:buSzPct val="25000"/>
                <a:buFontTx/>
                <a:buNone/>
                <a:defRPr/>
              </a:pPr>
              <a:r>
                <a:rPr kumimoji="0" lang="en-US" altLang="zh-CN" sz="2200" b="1" i="0" u="none" strike="noStrike" kern="1200" cap="none" spc="0" normalizeH="0" baseline="0" noProof="0" dirty="0">
                  <a:ln>
                    <a:noFill/>
                  </a:ln>
                  <a:solidFill>
                    <a:schemeClr val="tx1">
                      <a:lumMod val="75000"/>
                      <a:lumOff val="25000"/>
                    </a:schemeClr>
                  </a:solidFill>
                  <a:effectLst/>
                  <a:uLnTx/>
                  <a:uFillTx/>
                  <a:latin typeface="Lato Black" panose="020F0502020204030203" pitchFamily="34" charset="0"/>
                </a:rPr>
                <a:t>dumb variables</a:t>
              </a:r>
            </a:p>
          </p:txBody>
        </p:sp>
      </p:grpSp>
      <p:grpSp>
        <p:nvGrpSpPr>
          <p:cNvPr id="58" name="组合 57"/>
          <p:cNvGrpSpPr/>
          <p:nvPr>
            <p:custDataLst>
              <p:tags r:id="rId4"/>
            </p:custDataLst>
          </p:nvPr>
        </p:nvGrpSpPr>
        <p:grpSpPr>
          <a:xfrm>
            <a:off x="7926714" y="1694663"/>
            <a:ext cx="3288312" cy="3924239"/>
            <a:chOff x="987474" y="1607237"/>
            <a:chExt cx="3288312" cy="3924239"/>
          </a:xfrm>
        </p:grpSpPr>
        <p:sp>
          <p:nvSpPr>
            <p:cNvPr id="59" name="íśḻíḓé"/>
            <p:cNvSpPr/>
            <p:nvPr>
              <p:custDataLst>
                <p:tags r:id="rId5"/>
              </p:custDataLst>
            </p:nvPr>
          </p:nvSpPr>
          <p:spPr bwMode="auto">
            <a:xfrm>
              <a:off x="987474" y="1661357"/>
              <a:ext cx="3288312" cy="387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dirty="0"/>
            </a:p>
          </p:txBody>
        </p:sp>
        <p:sp>
          <p:nvSpPr>
            <p:cNvPr id="60" name="矩形 59"/>
            <p:cNvSpPr/>
            <p:nvPr>
              <p:custDataLst>
                <p:tags r:id="rId6"/>
              </p:custDataLst>
            </p:nvPr>
          </p:nvSpPr>
          <p:spPr>
            <a:xfrm>
              <a:off x="1609781" y="1607237"/>
              <a:ext cx="2043698" cy="108237"/>
            </a:xfrm>
            <a:prstGeom prst="rect">
              <a:avLst/>
            </a:prstGeom>
            <a:solidFill>
              <a:srgbClr val="A92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custDataLst>
                <p:tags r:id="rId7"/>
              </p:custDataLst>
            </p:nvPr>
          </p:nvSpPr>
          <p:spPr>
            <a:xfrm>
              <a:off x="1434514" y="2270812"/>
              <a:ext cx="2536825" cy="583565"/>
            </a:xfrm>
            <a:prstGeom prst="rect">
              <a:avLst/>
            </a:prstGeom>
          </p:spPr>
          <p:txBody>
            <a:bodyPr wrap="square">
              <a:spAutoFit/>
            </a:bodyPr>
            <a:lstStyle/>
            <a:p>
              <a:pPr algn="ctr">
                <a:buSzPct val="25000"/>
              </a:pPr>
              <a:r>
                <a:rPr lang="en-US" altLang="zh-CN" sz="3200" b="1" dirty="0">
                  <a:gradFill flip="none" rotWithShape="1">
                    <a:gsLst>
                      <a:gs pos="0">
                        <a:srgbClr val="BE165F"/>
                      </a:gs>
                      <a:gs pos="89000">
                        <a:srgbClr val="7E247B"/>
                      </a:gs>
                    </a:gsLst>
                    <a:lin ang="10800000" scaled="1"/>
                    <a:tileRect/>
                  </a:gradFill>
                  <a:latin typeface="Lato Black" panose="020F0502020204030203" pitchFamily="34" charset="0"/>
                </a:rPr>
                <a:t>Normalizing </a:t>
              </a:r>
            </a:p>
          </p:txBody>
        </p:sp>
        <p:sp>
          <p:nvSpPr>
            <p:cNvPr id="64" name="left-quote_56937"/>
            <p:cNvSpPr>
              <a:spLocks noChangeAspect="1"/>
            </p:cNvSpPr>
            <p:nvPr>
              <p:custDataLst>
                <p:tags r:id="rId8"/>
              </p:custDataLst>
            </p:nvPr>
          </p:nvSpPr>
          <p:spPr bwMode="auto">
            <a:xfrm flipH="1" flipV="1">
              <a:off x="3516327" y="4845155"/>
              <a:ext cx="517533" cy="502351"/>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bg1">
                <a:lumMod val="85000"/>
              </a:schemeClr>
            </a:solidFill>
            <a:ln>
              <a:noFill/>
            </a:ln>
          </p:spPr>
          <p:txBody>
            <a:bodyPr/>
            <a:lstStyle/>
            <a:p>
              <a:endParaRPr lang="zh-CN" altLang="en-US"/>
            </a:p>
          </p:txBody>
        </p:sp>
        <p:sp>
          <p:nvSpPr>
            <p:cNvPr id="65" name="î$ļíḑé"/>
            <p:cNvSpPr txBox="1"/>
            <p:nvPr>
              <p:custDataLst>
                <p:tags r:id="rId9"/>
              </p:custDataLst>
            </p:nvPr>
          </p:nvSpPr>
          <p:spPr>
            <a:xfrm>
              <a:off x="1077205" y="3153997"/>
              <a:ext cx="3109046" cy="1188369"/>
            </a:xfrm>
            <a:prstGeom prst="rect">
              <a:avLst/>
            </a:prstGeom>
            <a:noFill/>
            <a:ln>
              <a:noFill/>
            </a:ln>
          </p:spPr>
          <p:txBody>
            <a:bodyPr wrap="square" lIns="91440" tIns="45720" rIns="91440" bIns="45720" anchor="ctr" anchorCtr="0">
              <a:normAutofit/>
            </a:bodyPr>
            <a:lstStyle/>
            <a:p>
              <a:pPr marL="0" marR="0" lvl="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Lato Black" panose="020F0502020204030203" pitchFamily="34" charset="0"/>
                </a:rPr>
                <a:t>unify</a:t>
              </a:r>
            </a:p>
            <a:p>
              <a:pPr marL="0" marR="0" lvl="0" algn="ctr"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Lato Black" panose="020F0502020204030203" pitchFamily="34" charset="0"/>
                </a:rPr>
                <a:t> the scale</a:t>
              </a:r>
            </a:p>
          </p:txBody>
        </p:sp>
      </p:gr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rPr>
              <a:t>03</a:t>
            </a:r>
            <a:endParaRPr lang="zh-CN" altLang="en-US"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endParaRPr>
          </a:p>
        </p:txBody>
      </p:sp>
      <p:sp>
        <p:nvSpPr>
          <p:cNvPr id="3" name="文本占位符 2"/>
          <p:cNvSpPr>
            <a:spLocks noGrp="1"/>
          </p:cNvSpPr>
          <p:nvPr>
            <p:ph type="body" sz="quarter" idx="10"/>
          </p:nvPr>
        </p:nvSpPr>
        <p:spPr/>
        <p:txBody>
          <a:bodyPr/>
          <a:lstStyle/>
          <a:p>
            <a:r>
              <a:rPr lang="en-US" altLang="zh-CN" dirty="0"/>
              <a:t>Model</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Train &amp; test split</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17</a:t>
            </a:fld>
            <a:endParaRPr lang="zh-CN" altLang="en-US" dirty="0">
              <a:cs typeface="Lato Light" panose="020F0502020204030203" pitchFamily="34" charset="0"/>
            </a:endParaRPr>
          </a:p>
        </p:txBody>
      </p:sp>
      <p:sp>
        <p:nvSpPr>
          <p:cNvPr id="13" name="矩形 12"/>
          <p:cNvSpPr/>
          <p:nvPr/>
        </p:nvSpPr>
        <p:spPr>
          <a:xfrm>
            <a:off x="562924" y="3057101"/>
            <a:ext cx="4671413" cy="771430"/>
          </a:xfrm>
          <a:prstGeom prst="rect">
            <a:avLst/>
          </a:prstGeom>
        </p:spPr>
        <p:txBody>
          <a:bodyPr wrap="square">
            <a:spAutoFit/>
          </a:bodyPr>
          <a:lstStyle/>
          <a:p>
            <a:pPr algn="just">
              <a:lnSpc>
                <a:spcPct val="200000"/>
              </a:lnSpc>
              <a:buSzPct val="25000"/>
            </a:pPr>
            <a:r>
              <a:rPr lang="en-US" altLang="zh-CN" sz="1200" b="1" dirty="0">
                <a:solidFill>
                  <a:srgbClr val="A92D61"/>
                </a:solidFill>
                <a:latin typeface="Lato" panose="020F0502020204030203"/>
              </a:rPr>
              <a:t>We first look at the distribution of both positive and negative values </a:t>
            </a:r>
            <a:r>
              <a:rPr lang="en-US" altLang="zh-CN" sz="1200" dirty="0">
                <a:solidFill>
                  <a:schemeClr val="tx1">
                    <a:lumMod val="75000"/>
                    <a:lumOff val="25000"/>
                  </a:schemeClr>
                </a:solidFill>
                <a:latin typeface="Lato" panose="020F0502020204030203"/>
              </a:rPr>
              <a:t>.</a:t>
            </a:r>
          </a:p>
        </p:txBody>
      </p:sp>
      <p:pic>
        <p:nvPicPr>
          <p:cNvPr id="7" name="图片 6"/>
          <p:cNvPicPr>
            <a:picLocks noChangeAspect="1"/>
          </p:cNvPicPr>
          <p:nvPr/>
        </p:nvPicPr>
        <p:blipFill>
          <a:blip r:embed="rId3"/>
          <a:stretch>
            <a:fillRect/>
          </a:stretch>
        </p:blipFill>
        <p:spPr>
          <a:xfrm>
            <a:off x="472203" y="1571047"/>
            <a:ext cx="4895129" cy="1522369"/>
          </a:xfrm>
          <a:prstGeom prst="rect">
            <a:avLst/>
          </a:prstGeom>
        </p:spPr>
      </p:pic>
      <p:pic>
        <p:nvPicPr>
          <p:cNvPr id="18" name="图片 17"/>
          <p:cNvPicPr>
            <a:picLocks noChangeAspect="1"/>
          </p:cNvPicPr>
          <p:nvPr/>
        </p:nvPicPr>
        <p:blipFill>
          <a:blip r:embed="rId4"/>
          <a:stretch>
            <a:fillRect/>
          </a:stretch>
        </p:blipFill>
        <p:spPr>
          <a:xfrm>
            <a:off x="619224" y="3950616"/>
            <a:ext cx="4754834" cy="1249338"/>
          </a:xfrm>
          <a:prstGeom prst="rect">
            <a:avLst/>
          </a:prstGeom>
        </p:spPr>
      </p:pic>
      <p:sp>
        <p:nvSpPr>
          <p:cNvPr id="19" name="矩形 18"/>
          <p:cNvSpPr/>
          <p:nvPr/>
        </p:nvSpPr>
        <p:spPr>
          <a:xfrm>
            <a:off x="6024820" y="3633117"/>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We can remove outliers detected by EDA part.</a:t>
            </a:r>
          </a:p>
        </p:txBody>
      </p:sp>
      <p:pic>
        <p:nvPicPr>
          <p:cNvPr id="21" name="图片 20"/>
          <p:cNvPicPr>
            <a:picLocks noChangeAspect="1"/>
          </p:cNvPicPr>
          <p:nvPr/>
        </p:nvPicPr>
        <p:blipFill>
          <a:blip r:embed="rId5"/>
          <a:stretch>
            <a:fillRect/>
          </a:stretch>
        </p:blipFill>
        <p:spPr>
          <a:xfrm>
            <a:off x="6053488" y="1298867"/>
            <a:ext cx="4315427" cy="2381582"/>
          </a:xfrm>
          <a:prstGeom prst="rect">
            <a:avLst/>
          </a:prstGeom>
        </p:spPr>
      </p:pic>
      <p:pic>
        <p:nvPicPr>
          <p:cNvPr id="23" name="图片 22"/>
          <p:cNvPicPr>
            <a:picLocks noChangeAspect="1"/>
          </p:cNvPicPr>
          <p:nvPr/>
        </p:nvPicPr>
        <p:blipFill>
          <a:blip r:embed="rId6"/>
          <a:stretch>
            <a:fillRect/>
          </a:stretch>
        </p:blipFill>
        <p:spPr>
          <a:xfrm>
            <a:off x="6024820" y="4172592"/>
            <a:ext cx="4048690" cy="819264"/>
          </a:xfrm>
          <a:prstGeom prst="rect">
            <a:avLst/>
          </a:prstGeom>
        </p:spPr>
      </p:pic>
      <p:sp>
        <p:nvSpPr>
          <p:cNvPr id="24" name="矩形 23"/>
          <p:cNvSpPr/>
          <p:nvPr/>
        </p:nvSpPr>
        <p:spPr>
          <a:xfrm>
            <a:off x="694654" y="5297253"/>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We can see that after split , the shape of train set and test set.</a:t>
            </a:r>
          </a:p>
        </p:txBody>
      </p:sp>
      <p:sp>
        <p:nvSpPr>
          <p:cNvPr id="25" name="矩形 24"/>
          <p:cNvSpPr/>
          <p:nvPr/>
        </p:nvSpPr>
        <p:spPr>
          <a:xfrm>
            <a:off x="6036681" y="4958992"/>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Finally we do the min-max normalization.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663466" y="541678"/>
            <a:ext cx="10642600" cy="1028705"/>
          </a:xfrm>
        </p:spPr>
        <p:txBody>
          <a:bodyPr/>
          <a:lstStyle/>
          <a:p>
            <a:r>
              <a:rPr lang="en-US" altLang="zh-CN" dirty="0"/>
              <a:t>Artificial Neural Networks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18</a:t>
            </a:fld>
            <a:endParaRPr lang="zh-CN" altLang="en-US" dirty="0">
              <a:cs typeface="Lato Light" panose="020F0502020204030203" pitchFamily="34" charset="0"/>
            </a:endParaRPr>
          </a:p>
        </p:txBody>
      </p:sp>
      <p:grpSp>
        <p:nvGrpSpPr>
          <p:cNvPr id="50" name="组合 49"/>
          <p:cNvGrpSpPr/>
          <p:nvPr/>
        </p:nvGrpSpPr>
        <p:grpSpPr>
          <a:xfrm>
            <a:off x="2663466" y="1987587"/>
            <a:ext cx="8387601" cy="3904073"/>
            <a:chOff x="987474" y="1607237"/>
            <a:chExt cx="3288312" cy="3924239"/>
          </a:xfrm>
        </p:grpSpPr>
        <p:sp>
          <p:nvSpPr>
            <p:cNvPr id="51" name="íśḻíḓé"/>
            <p:cNvSpPr/>
            <p:nvPr/>
          </p:nvSpPr>
          <p:spPr bwMode="auto">
            <a:xfrm>
              <a:off x="987474" y="1661357"/>
              <a:ext cx="3288312" cy="387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dirty="0"/>
            </a:p>
          </p:txBody>
        </p:sp>
        <p:sp>
          <p:nvSpPr>
            <p:cNvPr id="52" name="矩形 51"/>
            <p:cNvSpPr/>
            <p:nvPr/>
          </p:nvSpPr>
          <p:spPr>
            <a:xfrm>
              <a:off x="1609781" y="1607237"/>
              <a:ext cx="2043698" cy="108237"/>
            </a:xfrm>
            <a:prstGeom prst="rect">
              <a:avLst/>
            </a:prstGeom>
            <a:solidFill>
              <a:srgbClr val="A92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矩形 8"/>
          <p:cNvSpPr/>
          <p:nvPr/>
        </p:nvSpPr>
        <p:spPr>
          <a:xfrm>
            <a:off x="2956660" y="2315087"/>
            <a:ext cx="7525944" cy="3356753"/>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panose="020F0502020204030203"/>
              </a:rPr>
              <a:t>This </a:t>
            </a:r>
            <a:r>
              <a:rPr lang="en-US" altLang="zh-CN" sz="1200" b="1" dirty="0">
                <a:solidFill>
                  <a:schemeClr val="tx1">
                    <a:lumMod val="75000"/>
                    <a:lumOff val="25000"/>
                  </a:schemeClr>
                </a:solidFill>
                <a:latin typeface="Lato" panose="020F0502020204030203"/>
              </a:rPr>
              <a:t>neural network </a:t>
            </a:r>
            <a:r>
              <a:rPr lang="en-US" altLang="zh-CN" sz="1200" dirty="0">
                <a:solidFill>
                  <a:schemeClr val="tx1">
                    <a:lumMod val="75000"/>
                    <a:lumOff val="25000"/>
                  </a:schemeClr>
                </a:solidFill>
                <a:latin typeface="Lato" panose="020F0502020204030203"/>
              </a:rPr>
              <a:t>model is </a:t>
            </a:r>
            <a:r>
              <a:rPr lang="en-US" altLang="zh-CN" sz="1200" b="1" dirty="0">
                <a:solidFill>
                  <a:schemeClr val="tx1">
                    <a:lumMod val="75000"/>
                    <a:lumOff val="25000"/>
                  </a:schemeClr>
                </a:solidFill>
                <a:latin typeface="Lato" panose="020F0502020204030203"/>
              </a:rPr>
              <a:t>a multilayer perceptron (MLP) </a:t>
            </a:r>
            <a:r>
              <a:rPr lang="en-US" altLang="zh-CN" sz="1200" dirty="0">
                <a:solidFill>
                  <a:schemeClr val="tx1">
                    <a:lumMod val="75000"/>
                    <a:lumOff val="25000"/>
                  </a:schemeClr>
                </a:solidFill>
                <a:latin typeface="Lato" panose="020F0502020204030203"/>
              </a:rPr>
              <a:t>designed for </a:t>
            </a:r>
            <a:r>
              <a:rPr lang="en-US" altLang="zh-CN" sz="1200" b="1" dirty="0">
                <a:solidFill>
                  <a:schemeClr val="tx1">
                    <a:lumMod val="75000"/>
                    <a:lumOff val="25000"/>
                  </a:schemeClr>
                </a:solidFill>
                <a:latin typeface="Lato" panose="020F0502020204030203"/>
              </a:rPr>
              <a:t>binary classification </a:t>
            </a:r>
            <a:r>
              <a:rPr lang="en-US" altLang="zh-CN" sz="1200" dirty="0">
                <a:solidFill>
                  <a:schemeClr val="tx1">
                    <a:lumMod val="75000"/>
                    <a:lumOff val="25000"/>
                  </a:schemeClr>
                </a:solidFill>
                <a:latin typeface="Lato" panose="020F0502020204030203"/>
              </a:rPr>
              <a:t>tasks, specifically suited for loan default prediction. In this project, the network effectively prevents overfitting and improves training stability by using </a:t>
            </a:r>
            <a:r>
              <a:rPr lang="en-US" altLang="zh-CN" sz="1200" b="1" dirty="0">
                <a:solidFill>
                  <a:schemeClr val="tx1">
                    <a:lumMod val="75000"/>
                    <a:lumOff val="25000"/>
                  </a:schemeClr>
                </a:solidFill>
                <a:latin typeface="Lato" panose="020F0502020204030203"/>
              </a:rPr>
              <a:t>LeakyReLU</a:t>
            </a:r>
            <a:r>
              <a:rPr lang="en-US" altLang="zh-CN" sz="1200" dirty="0">
                <a:solidFill>
                  <a:schemeClr val="tx1">
                    <a:lumMod val="75000"/>
                    <a:lumOff val="25000"/>
                  </a:schemeClr>
                </a:solidFill>
                <a:latin typeface="Lato" panose="020F0502020204030203"/>
              </a:rPr>
              <a:t> activation functions, </a:t>
            </a:r>
            <a:r>
              <a:rPr lang="en-US" altLang="zh-CN" sz="1200" b="1" dirty="0">
                <a:solidFill>
                  <a:schemeClr val="tx1">
                    <a:lumMod val="75000"/>
                    <a:lumOff val="25000"/>
                  </a:schemeClr>
                </a:solidFill>
                <a:latin typeface="Lato" panose="020F0502020204030203"/>
              </a:rPr>
              <a:t>L2 regularization</a:t>
            </a:r>
            <a:r>
              <a:rPr lang="en-US" altLang="zh-CN" sz="1200" dirty="0">
                <a:solidFill>
                  <a:schemeClr val="tx1">
                    <a:lumMod val="75000"/>
                    <a:lumOff val="25000"/>
                  </a:schemeClr>
                </a:solidFill>
                <a:latin typeface="Lato" panose="020F0502020204030203"/>
              </a:rPr>
              <a:t>, dropout, and batch normalization. The output layer uses the </a:t>
            </a:r>
            <a:r>
              <a:rPr lang="en-US" altLang="zh-CN" sz="1200" b="1" dirty="0">
                <a:solidFill>
                  <a:schemeClr val="tx1">
                    <a:lumMod val="75000"/>
                    <a:lumOff val="25000"/>
                  </a:schemeClr>
                </a:solidFill>
                <a:latin typeface="Lato" panose="020F0502020204030203"/>
              </a:rPr>
              <a:t>Sigmoid</a:t>
            </a:r>
            <a:r>
              <a:rPr lang="en-US" altLang="zh-CN" sz="1200" dirty="0">
                <a:solidFill>
                  <a:schemeClr val="tx1">
                    <a:lumMod val="75000"/>
                    <a:lumOff val="25000"/>
                  </a:schemeClr>
                </a:solidFill>
                <a:latin typeface="Lato" panose="020F0502020204030203"/>
              </a:rPr>
              <a:t> activation function to output probabilities, which are used to predict whether a borrower will default. The model is trained using the </a:t>
            </a:r>
            <a:r>
              <a:rPr lang="en-US" altLang="zh-CN" sz="1200" b="1" dirty="0">
                <a:solidFill>
                  <a:schemeClr val="tx1">
                    <a:lumMod val="75000"/>
                    <a:lumOff val="25000"/>
                  </a:schemeClr>
                </a:solidFill>
                <a:latin typeface="Lato" panose="020F0502020204030203"/>
              </a:rPr>
              <a:t>Adam </a:t>
            </a:r>
            <a:r>
              <a:rPr lang="en-US" altLang="zh-CN" sz="1200" dirty="0">
                <a:solidFill>
                  <a:schemeClr val="tx1">
                    <a:lumMod val="75000"/>
                    <a:lumOff val="25000"/>
                  </a:schemeClr>
                </a:solidFill>
                <a:latin typeface="Lato" panose="020F0502020204030203"/>
              </a:rPr>
              <a:t>optimizer and </a:t>
            </a:r>
            <a:r>
              <a:rPr lang="en-US" altLang="zh-CN" sz="1200" b="1" dirty="0">
                <a:solidFill>
                  <a:schemeClr val="tx1">
                    <a:lumMod val="75000"/>
                    <a:lumOff val="25000"/>
                  </a:schemeClr>
                </a:solidFill>
                <a:latin typeface="Lato" panose="020F0502020204030203"/>
              </a:rPr>
              <a:t>binary cross-entropy loss function</a:t>
            </a:r>
            <a:r>
              <a:rPr lang="en-US" altLang="zh-CN" sz="1200" dirty="0">
                <a:solidFill>
                  <a:schemeClr val="tx1">
                    <a:lumMod val="75000"/>
                    <a:lumOff val="25000"/>
                  </a:schemeClr>
                </a:solidFill>
                <a:latin typeface="Lato" panose="020F0502020204030203"/>
              </a:rPr>
              <a:t>, with </a:t>
            </a:r>
            <a:r>
              <a:rPr lang="en-US" altLang="zh-CN" sz="1200" b="1" dirty="0">
                <a:solidFill>
                  <a:schemeClr val="tx1">
                    <a:lumMod val="75000"/>
                    <a:lumOff val="25000"/>
                  </a:schemeClr>
                </a:solidFill>
                <a:latin typeface="Lato" panose="020F0502020204030203"/>
              </a:rPr>
              <a:t>AUC</a:t>
            </a:r>
            <a:r>
              <a:rPr lang="en-US" altLang="zh-CN" sz="1200" dirty="0">
                <a:solidFill>
                  <a:schemeClr val="tx1">
                    <a:lumMod val="75000"/>
                    <a:lumOff val="25000"/>
                  </a:schemeClr>
                </a:solidFill>
                <a:latin typeface="Lato" panose="020F0502020204030203"/>
              </a:rPr>
              <a:t> as the evaluation metric to assess the model's performance at different thresholds. In the loan default prediction task, this network accurately learns from the sample features and makes reliable predictions based on borrowers' historical data, providing valuable support for Loan risk assessment.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56" y="94459"/>
            <a:ext cx="1633899" cy="6669082"/>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Artificial Neural Networks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19</a:t>
            </a:fld>
            <a:endParaRPr lang="zh-CN" altLang="en-US" dirty="0">
              <a:cs typeface="Lato Light" panose="020F0502020204030203" pitchFamily="34" charset="0"/>
            </a:endParaRP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矩形 8"/>
          <p:cNvSpPr/>
          <p:nvPr/>
        </p:nvSpPr>
        <p:spPr>
          <a:xfrm>
            <a:off x="1447935" y="4488231"/>
            <a:ext cx="2868884" cy="1140762"/>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panose="020F0502020204030203"/>
              </a:rPr>
              <a:t>On the loss diagram we can see that the model achieve a low Loss after training , but may overfitting.</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52" y="1028700"/>
            <a:ext cx="9344025" cy="32956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799656" y="4488231"/>
            <a:ext cx="3375702" cy="1140762"/>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panose="020F0502020204030203"/>
              </a:rPr>
              <a:t>On the AUC diagram we can see that the model on the train is smooth , but fluctuate on validate set.</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6"/>
          <p:cNvSpPr txBox="1"/>
          <p:nvPr/>
        </p:nvSpPr>
        <p:spPr>
          <a:xfrm>
            <a:off x="897268" y="2527727"/>
            <a:ext cx="4716547" cy="1005239"/>
          </a:xfrm>
          <a:prstGeom prst="rect">
            <a:avLst/>
          </a:prstGeom>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zh-CN" sz="3600" dirty="0">
                <a:latin typeface="Lato Black" panose="020F0502020204030203" pitchFamily="34" charset="0"/>
              </a:rPr>
              <a:t>Prediction of </a:t>
            </a:r>
          </a:p>
          <a:p>
            <a:r>
              <a:rPr lang="en-GB" altLang="zh-CN" sz="3600" dirty="0">
                <a:latin typeface="Lato Black" panose="020F0502020204030203" pitchFamily="34" charset="0"/>
              </a:rPr>
              <a:t>Lending Club Loan</a:t>
            </a:r>
          </a:p>
        </p:txBody>
      </p:sp>
      <p:grpSp>
        <p:nvGrpSpPr>
          <p:cNvPr id="2" name="组合 1"/>
          <p:cNvGrpSpPr/>
          <p:nvPr/>
        </p:nvGrpSpPr>
        <p:grpSpPr>
          <a:xfrm>
            <a:off x="6050907" y="1521999"/>
            <a:ext cx="5160122" cy="619175"/>
            <a:chOff x="6050907" y="1521999"/>
            <a:chExt cx="5160122" cy="619175"/>
          </a:xfrm>
        </p:grpSpPr>
        <p:grpSp>
          <p:nvGrpSpPr>
            <p:cNvPr id="4" name="组合 3"/>
            <p:cNvGrpSpPr/>
            <p:nvPr/>
          </p:nvGrpSpPr>
          <p:grpSpPr>
            <a:xfrm>
              <a:off x="6050907" y="1521999"/>
              <a:ext cx="997078" cy="619175"/>
              <a:chOff x="4205661" y="2413886"/>
              <a:chExt cx="1902424" cy="1181380"/>
            </a:xfrm>
          </p:grpSpPr>
          <p:sp>
            <p:nvSpPr>
              <p:cNvPr id="5"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Lato" panose="020F0502020204030203" pitchFamily="34" charset="0"/>
                  </a:rPr>
                  <a:t>01</a:t>
                </a:r>
                <a:endParaRPr lang="zh-CN" altLang="en-US" b="1" dirty="0">
                  <a:latin typeface="Lato" panose="020F0502020204030203" pitchFamily="34" charset="0"/>
                </a:endParaRPr>
              </a:p>
            </p:txBody>
          </p:sp>
          <p:sp>
            <p:nvSpPr>
              <p:cNvPr id="6"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atin typeface="Lato" panose="020F0502020204030203" pitchFamily="34" charset="0"/>
                </a:endParaRPr>
              </a:p>
            </p:txBody>
          </p:sp>
        </p:grpSp>
        <p:sp>
          <p:nvSpPr>
            <p:cNvPr id="28" name="文本框 27"/>
            <p:cNvSpPr txBox="1"/>
            <p:nvPr/>
          </p:nvSpPr>
          <p:spPr>
            <a:xfrm>
              <a:off x="7326032" y="1631490"/>
              <a:ext cx="3884997" cy="400110"/>
            </a:xfrm>
            <a:prstGeom prst="rect">
              <a:avLst/>
            </a:prstGeom>
            <a:noFill/>
          </p:spPr>
          <p:txBody>
            <a:bodyPr wrap="square" rtlCol="0">
              <a:spAutoFit/>
            </a:bodyPr>
            <a:lstStyle/>
            <a:p>
              <a:r>
                <a:rPr lang="en-US" altLang="zh-CN" sz="2000" b="1" dirty="0">
                  <a:solidFill>
                    <a:schemeClr val="tx1">
                      <a:lumMod val="75000"/>
                      <a:lumOff val="25000"/>
                    </a:schemeClr>
                  </a:solidFill>
                  <a:latin typeface="Lato Black" panose="020F0502020204030203" pitchFamily="34" charset="0"/>
                </a:rPr>
                <a:t>Introduction</a:t>
              </a:r>
              <a:endParaRPr lang="zh-CN" altLang="en-US" sz="2000" b="1" dirty="0">
                <a:solidFill>
                  <a:schemeClr val="tx1">
                    <a:lumMod val="75000"/>
                    <a:lumOff val="25000"/>
                  </a:schemeClr>
                </a:solidFill>
                <a:latin typeface="Lato Black" panose="020F0502020204030203" pitchFamily="34" charset="0"/>
              </a:endParaRPr>
            </a:p>
          </p:txBody>
        </p:sp>
      </p:grpSp>
      <p:grpSp>
        <p:nvGrpSpPr>
          <p:cNvPr id="35" name="组合 34"/>
          <p:cNvGrpSpPr/>
          <p:nvPr/>
        </p:nvGrpSpPr>
        <p:grpSpPr>
          <a:xfrm>
            <a:off x="6037005" y="2618291"/>
            <a:ext cx="5174024" cy="619175"/>
            <a:chOff x="6109902" y="1804894"/>
            <a:chExt cx="5174024" cy="619175"/>
          </a:xfrm>
        </p:grpSpPr>
        <p:grpSp>
          <p:nvGrpSpPr>
            <p:cNvPr id="36" name="组合 35"/>
            <p:cNvGrpSpPr/>
            <p:nvPr/>
          </p:nvGrpSpPr>
          <p:grpSpPr>
            <a:xfrm>
              <a:off x="6109902" y="1804894"/>
              <a:ext cx="997078" cy="619175"/>
              <a:chOff x="4205661" y="2413886"/>
              <a:chExt cx="1902424" cy="1181380"/>
            </a:xfrm>
          </p:grpSpPr>
          <p:sp>
            <p:nvSpPr>
              <p:cNvPr id="39"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Lato" panose="020F0502020204030203" pitchFamily="34" charset="0"/>
                  </a:rPr>
                  <a:t>02</a:t>
                </a:r>
                <a:endParaRPr lang="zh-CN" altLang="en-US" b="1" dirty="0">
                  <a:latin typeface="Lato" panose="020F0502020204030203" pitchFamily="34" charset="0"/>
                </a:endParaRPr>
              </a:p>
            </p:txBody>
          </p:sp>
          <p:sp>
            <p:nvSpPr>
              <p:cNvPr id="40"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atin typeface="Lato" panose="020F0502020204030203" pitchFamily="34" charset="0"/>
                </a:endParaRPr>
              </a:p>
            </p:txBody>
          </p:sp>
        </p:grpSp>
        <p:sp>
          <p:nvSpPr>
            <p:cNvPr id="37" name="文本框 36"/>
            <p:cNvSpPr txBox="1"/>
            <p:nvPr/>
          </p:nvSpPr>
          <p:spPr>
            <a:xfrm>
              <a:off x="7398929" y="1914385"/>
              <a:ext cx="3884997" cy="400110"/>
            </a:xfrm>
            <a:prstGeom prst="rect">
              <a:avLst/>
            </a:prstGeom>
            <a:noFill/>
          </p:spPr>
          <p:txBody>
            <a:bodyPr wrap="square" rtlCol="0">
              <a:spAutoFit/>
            </a:bodyPr>
            <a:lstStyle/>
            <a:p>
              <a:r>
                <a:rPr lang="en-GB" altLang="zh-CN" sz="2000" b="1" dirty="0">
                  <a:solidFill>
                    <a:schemeClr val="tx1">
                      <a:lumMod val="75000"/>
                      <a:lumOff val="25000"/>
                    </a:schemeClr>
                  </a:solidFill>
                  <a:latin typeface="Lato Black" panose="020F0502020204030203" pitchFamily="34" charset="0"/>
                </a:rPr>
                <a:t>EDA &amp; Data Preprocessing</a:t>
              </a:r>
            </a:p>
          </p:txBody>
        </p:sp>
      </p:grpSp>
      <p:grpSp>
        <p:nvGrpSpPr>
          <p:cNvPr id="41" name="组合 40"/>
          <p:cNvGrpSpPr/>
          <p:nvPr/>
        </p:nvGrpSpPr>
        <p:grpSpPr>
          <a:xfrm>
            <a:off x="6037003" y="3711397"/>
            <a:ext cx="5174026" cy="619175"/>
            <a:chOff x="6109902" y="1804894"/>
            <a:chExt cx="5174026" cy="619175"/>
          </a:xfrm>
        </p:grpSpPr>
        <p:grpSp>
          <p:nvGrpSpPr>
            <p:cNvPr id="42" name="组合 41"/>
            <p:cNvGrpSpPr/>
            <p:nvPr/>
          </p:nvGrpSpPr>
          <p:grpSpPr>
            <a:xfrm>
              <a:off x="6109902" y="1804894"/>
              <a:ext cx="997078" cy="619175"/>
              <a:chOff x="4205661" y="2413886"/>
              <a:chExt cx="1902424" cy="1181380"/>
            </a:xfrm>
          </p:grpSpPr>
          <p:sp>
            <p:nvSpPr>
              <p:cNvPr id="45" name="矩形 42"/>
              <p:cNvSpPr/>
              <p:nvPr userDrawn="1"/>
            </p:nvSpPr>
            <p:spPr>
              <a:xfrm>
                <a:off x="4205661" y="2413886"/>
                <a:ext cx="1833113" cy="1181221"/>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71998" h="2946100">
                    <a:moveTo>
                      <a:pt x="823564" y="962845"/>
                    </a:moveTo>
                    <a:lnTo>
                      <a:pt x="4571998" y="0"/>
                    </a:lnTo>
                    <a:lnTo>
                      <a:pt x="4033048" y="2946100"/>
                    </a:lnTo>
                    <a:lnTo>
                      <a:pt x="0" y="2074089"/>
                    </a:lnTo>
                    <a:lnTo>
                      <a:pt x="823564" y="962845"/>
                    </a:lnTo>
                    <a:close/>
                  </a:path>
                </a:pathLst>
              </a:custGeom>
              <a:gradFill flip="none" rotWithShape="1">
                <a:gsLst>
                  <a:gs pos="2066">
                    <a:srgbClr val="FADCE2"/>
                  </a:gs>
                  <a:gs pos="13000">
                    <a:srgbClr val="E48AAF"/>
                  </a:gs>
                  <a:gs pos="32000">
                    <a:srgbClr val="C31467"/>
                  </a:gs>
                  <a:gs pos="52000">
                    <a:srgbClr val="940F54"/>
                  </a:gs>
                  <a:gs pos="78000">
                    <a:srgbClr val="501E4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Lato" panose="020F0502020204030203" pitchFamily="34" charset="0"/>
                  </a:rPr>
                  <a:t>03</a:t>
                </a:r>
                <a:endParaRPr lang="zh-CN" altLang="en-US" b="1" dirty="0">
                  <a:latin typeface="Lato" panose="020F0502020204030203" pitchFamily="34" charset="0"/>
                </a:endParaRPr>
              </a:p>
            </p:txBody>
          </p:sp>
          <p:sp>
            <p:nvSpPr>
              <p:cNvPr id="46" name="矩形 42"/>
              <p:cNvSpPr/>
              <p:nvPr userDrawn="1"/>
            </p:nvSpPr>
            <p:spPr>
              <a:xfrm flipH="1" flipV="1">
                <a:off x="5820552" y="2413916"/>
                <a:ext cx="287533" cy="1181350"/>
              </a:xfrm>
              <a:custGeom>
                <a:avLst/>
                <a:gdLst>
                  <a:gd name="connsiteX0" fmla="*/ 0 w 5117006"/>
                  <a:gd name="connsiteY0" fmla="*/ 0 h 3248881"/>
                  <a:gd name="connsiteX1" fmla="*/ 5117006 w 5117006"/>
                  <a:gd name="connsiteY1" fmla="*/ 0 h 3248881"/>
                  <a:gd name="connsiteX2" fmla="*/ 5117006 w 5117006"/>
                  <a:gd name="connsiteY2" fmla="*/ 3248881 h 3248881"/>
                  <a:gd name="connsiteX3" fmla="*/ 0 w 5117006"/>
                  <a:gd name="connsiteY3" fmla="*/ 3248881 h 3248881"/>
                  <a:gd name="connsiteX4" fmla="*/ 0 w 5117006"/>
                  <a:gd name="connsiteY4" fmla="*/ 0 h 3248881"/>
                  <a:gd name="connsiteX0-1" fmla="*/ 0 w 5117006"/>
                  <a:gd name="connsiteY0-2" fmla="*/ 0 h 3248881"/>
                  <a:gd name="connsiteX1-3" fmla="*/ 5117006 w 5117006"/>
                  <a:gd name="connsiteY1-4" fmla="*/ 0 h 3248881"/>
                  <a:gd name="connsiteX2-5" fmla="*/ 5117006 w 5117006"/>
                  <a:gd name="connsiteY2-6" fmla="*/ 3248881 h 3248881"/>
                  <a:gd name="connsiteX3-7" fmla="*/ 193781 w 5117006"/>
                  <a:gd name="connsiteY3-8" fmla="*/ 2189146 h 3248881"/>
                  <a:gd name="connsiteX4-9" fmla="*/ 0 w 5117006"/>
                  <a:gd name="connsiteY4-10" fmla="*/ 0 h 3248881"/>
                  <a:gd name="connsiteX0-11" fmla="*/ 0 w 5117006"/>
                  <a:gd name="connsiteY0-12" fmla="*/ 0 h 3061157"/>
                  <a:gd name="connsiteX1-13" fmla="*/ 5117006 w 5117006"/>
                  <a:gd name="connsiteY1-14" fmla="*/ 0 h 3061157"/>
                  <a:gd name="connsiteX2-15" fmla="*/ 4226829 w 5117006"/>
                  <a:gd name="connsiteY2-16" fmla="*/ 3061157 h 3061157"/>
                  <a:gd name="connsiteX3-17" fmla="*/ 193781 w 5117006"/>
                  <a:gd name="connsiteY3-18" fmla="*/ 2189146 h 3061157"/>
                  <a:gd name="connsiteX4-19" fmla="*/ 0 w 5117006"/>
                  <a:gd name="connsiteY4-20" fmla="*/ 0 h 3061157"/>
                  <a:gd name="connsiteX0-21" fmla="*/ 0 w 4765779"/>
                  <a:gd name="connsiteY0-22" fmla="*/ 0 h 3061157"/>
                  <a:gd name="connsiteX1-23" fmla="*/ 4765779 w 4765779"/>
                  <a:gd name="connsiteY1-24" fmla="*/ 115057 h 3061157"/>
                  <a:gd name="connsiteX2-25" fmla="*/ 4226829 w 4765779"/>
                  <a:gd name="connsiteY2-26" fmla="*/ 3061157 h 3061157"/>
                  <a:gd name="connsiteX3-27" fmla="*/ 193781 w 4765779"/>
                  <a:gd name="connsiteY3-28" fmla="*/ 2189146 h 3061157"/>
                  <a:gd name="connsiteX4-29" fmla="*/ 0 w 4765779"/>
                  <a:gd name="connsiteY4-30" fmla="*/ 0 h 3061157"/>
                  <a:gd name="connsiteX0-31" fmla="*/ 823564 w 4571998"/>
                  <a:gd name="connsiteY0-32" fmla="*/ 962845 h 2946100"/>
                  <a:gd name="connsiteX1-33" fmla="*/ 4571998 w 4571998"/>
                  <a:gd name="connsiteY1-34" fmla="*/ 0 h 2946100"/>
                  <a:gd name="connsiteX2-35" fmla="*/ 4033048 w 4571998"/>
                  <a:gd name="connsiteY2-36" fmla="*/ 2946100 h 2946100"/>
                  <a:gd name="connsiteX3-37" fmla="*/ 0 w 4571998"/>
                  <a:gd name="connsiteY3-38" fmla="*/ 2074089 h 2946100"/>
                  <a:gd name="connsiteX4-39" fmla="*/ 823564 w 4571998"/>
                  <a:gd name="connsiteY4-40" fmla="*/ 962845 h 2946100"/>
                  <a:gd name="connsiteX0-41" fmla="*/ 4483165 w 4571998"/>
                  <a:gd name="connsiteY0-42" fmla="*/ 34683 h 2946100"/>
                  <a:gd name="connsiteX1-43" fmla="*/ 4571998 w 4571998"/>
                  <a:gd name="connsiteY1-44" fmla="*/ 0 h 2946100"/>
                  <a:gd name="connsiteX2-45" fmla="*/ 4033048 w 4571998"/>
                  <a:gd name="connsiteY2-46" fmla="*/ 2946100 h 2946100"/>
                  <a:gd name="connsiteX3-47" fmla="*/ 0 w 4571998"/>
                  <a:gd name="connsiteY3-48" fmla="*/ 2074089 h 2946100"/>
                  <a:gd name="connsiteX4-49" fmla="*/ 4483165 w 4571998"/>
                  <a:gd name="connsiteY4-50" fmla="*/ 34683 h 2946100"/>
                  <a:gd name="connsiteX0-51" fmla="*/ 4573190 w 4573190"/>
                  <a:gd name="connsiteY0-52" fmla="*/ 0 h 2946427"/>
                  <a:gd name="connsiteX1-53" fmla="*/ 4571998 w 4573190"/>
                  <a:gd name="connsiteY1-54" fmla="*/ 327 h 2946427"/>
                  <a:gd name="connsiteX2-55" fmla="*/ 4033048 w 4573190"/>
                  <a:gd name="connsiteY2-56" fmla="*/ 2946427 h 2946427"/>
                  <a:gd name="connsiteX3-57" fmla="*/ 0 w 4573190"/>
                  <a:gd name="connsiteY3-58" fmla="*/ 2074416 h 2946427"/>
                  <a:gd name="connsiteX4-59" fmla="*/ 4573190 w 4573190"/>
                  <a:gd name="connsiteY4-60" fmla="*/ 0 h 2946427"/>
                  <a:gd name="connsiteX0-61" fmla="*/ 812167 w 812167"/>
                  <a:gd name="connsiteY0-62" fmla="*/ 0 h 2946427"/>
                  <a:gd name="connsiteX1-63" fmla="*/ 810975 w 812167"/>
                  <a:gd name="connsiteY1-64" fmla="*/ 327 h 2946427"/>
                  <a:gd name="connsiteX2-65" fmla="*/ 272025 w 812167"/>
                  <a:gd name="connsiteY2-66" fmla="*/ 2946427 h 2946427"/>
                  <a:gd name="connsiteX3-67" fmla="*/ 0 w 812167"/>
                  <a:gd name="connsiteY3-68" fmla="*/ 2484529 h 2946427"/>
                  <a:gd name="connsiteX4-69" fmla="*/ 812167 w 812167"/>
                  <a:gd name="connsiteY4-70" fmla="*/ 0 h 2946427"/>
                  <a:gd name="connsiteX0-71" fmla="*/ 717141 w 717141"/>
                  <a:gd name="connsiteY0-72" fmla="*/ 0 h 2946427"/>
                  <a:gd name="connsiteX1-73" fmla="*/ 715949 w 717141"/>
                  <a:gd name="connsiteY1-74" fmla="*/ 327 h 2946427"/>
                  <a:gd name="connsiteX2-75" fmla="*/ 176999 w 717141"/>
                  <a:gd name="connsiteY2-76" fmla="*/ 2946427 h 2946427"/>
                  <a:gd name="connsiteX3-77" fmla="*/ 0 w 717141"/>
                  <a:gd name="connsiteY3-78" fmla="*/ 2444518 h 2946427"/>
                  <a:gd name="connsiteX4-79" fmla="*/ 717141 w 717141"/>
                  <a:gd name="connsiteY4-80" fmla="*/ 0 h 2946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41" h="2946427">
                    <a:moveTo>
                      <a:pt x="717141" y="0"/>
                    </a:moveTo>
                    <a:lnTo>
                      <a:pt x="715949" y="327"/>
                    </a:lnTo>
                    <a:lnTo>
                      <a:pt x="176999" y="2946427"/>
                    </a:lnTo>
                    <a:lnTo>
                      <a:pt x="0" y="2444518"/>
                    </a:lnTo>
                    <a:lnTo>
                      <a:pt x="717141" y="0"/>
                    </a:lnTo>
                    <a:close/>
                  </a:path>
                </a:pathLst>
              </a:custGeom>
              <a:gradFill flip="none" rotWithShape="1">
                <a:gsLst>
                  <a:gs pos="32000">
                    <a:srgbClr val="C31467"/>
                  </a:gs>
                  <a:gs pos="52000">
                    <a:srgbClr val="940F54"/>
                  </a:gs>
                  <a:gs pos="78000">
                    <a:srgbClr val="501E4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atin typeface="Lato" panose="020F0502020204030203" pitchFamily="34" charset="0"/>
                </a:endParaRPr>
              </a:p>
            </p:txBody>
          </p:sp>
        </p:grpSp>
        <p:sp>
          <p:nvSpPr>
            <p:cNvPr id="43" name="文本框 42"/>
            <p:cNvSpPr txBox="1"/>
            <p:nvPr/>
          </p:nvSpPr>
          <p:spPr>
            <a:xfrm>
              <a:off x="7398931" y="1914385"/>
              <a:ext cx="3884997" cy="400110"/>
            </a:xfrm>
            <a:prstGeom prst="rect">
              <a:avLst/>
            </a:prstGeom>
            <a:noFill/>
          </p:spPr>
          <p:txBody>
            <a:bodyPr wrap="square" rtlCol="0">
              <a:spAutoFit/>
            </a:bodyPr>
            <a:lstStyle/>
            <a:p>
              <a:r>
                <a:rPr lang="en-US" altLang="zh-CN" sz="2000" b="1" dirty="0">
                  <a:solidFill>
                    <a:schemeClr val="tx1">
                      <a:lumMod val="75000"/>
                      <a:lumOff val="25000"/>
                    </a:schemeClr>
                  </a:solidFill>
                  <a:latin typeface="Lato Black" panose="020F0502020204030203" pitchFamily="34" charset="0"/>
                </a:rPr>
                <a:t>Model</a:t>
              </a:r>
              <a:endParaRPr lang="zh-CN" altLang="en-US" sz="2000" b="1" dirty="0">
                <a:solidFill>
                  <a:schemeClr val="tx1">
                    <a:lumMod val="75000"/>
                    <a:lumOff val="25000"/>
                  </a:schemeClr>
                </a:solidFill>
                <a:latin typeface="Lato Black" panose="020F0502020204030203" pitchFamily="34" charset="0"/>
              </a:endParaRPr>
            </a:p>
          </p:txBody>
        </p:sp>
      </p:grpSp>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b="9374"/>
          <a:stretch>
            <a:fillRect/>
          </a:stretch>
        </p:blipFill>
        <p:spPr>
          <a:xfrm>
            <a:off x="223545" y="106990"/>
            <a:ext cx="1569856" cy="7873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XGBoost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20</a:t>
            </a:fld>
            <a:endParaRPr lang="zh-CN" altLang="en-US" dirty="0">
              <a:cs typeface="Lato Light" panose="020F0502020204030203" pitchFamily="34" charset="0"/>
            </a:endParaRPr>
          </a:p>
        </p:txBody>
      </p:sp>
      <p:grpSp>
        <p:nvGrpSpPr>
          <p:cNvPr id="6" name="组合 5"/>
          <p:cNvGrpSpPr/>
          <p:nvPr/>
        </p:nvGrpSpPr>
        <p:grpSpPr>
          <a:xfrm>
            <a:off x="673100" y="1395261"/>
            <a:ext cx="9939091" cy="3102311"/>
            <a:chOff x="666661" y="1492604"/>
            <a:chExt cx="9939091" cy="3102311"/>
          </a:xfrm>
        </p:grpSpPr>
        <p:sp>
          <p:nvSpPr>
            <p:cNvPr id="12" name="矩形 11"/>
            <p:cNvSpPr/>
            <p:nvPr/>
          </p:nvSpPr>
          <p:spPr>
            <a:xfrm>
              <a:off x="666661" y="1492604"/>
              <a:ext cx="4289161" cy="523220"/>
            </a:xfrm>
            <a:prstGeom prst="rect">
              <a:avLst/>
            </a:prstGeom>
          </p:spPr>
          <p:txBody>
            <a:bodyPr wrap="square">
              <a:spAutoFit/>
            </a:bodyPr>
            <a:lstStyle/>
            <a:p>
              <a:pPr>
                <a:buSzPct val="25000"/>
              </a:pPr>
              <a:r>
                <a:rPr lang="en-US" altLang="zh-CN" sz="2800" b="1" dirty="0">
                  <a:gradFill flip="none" rotWithShape="1">
                    <a:gsLst>
                      <a:gs pos="0">
                        <a:srgbClr val="BE165F"/>
                      </a:gs>
                      <a:gs pos="89000">
                        <a:srgbClr val="7E247B"/>
                      </a:gs>
                    </a:gsLst>
                    <a:lin ang="10800000" scaled="1"/>
                    <a:tileRect/>
                  </a:gradFill>
                  <a:latin typeface="Lato Black" panose="020F0502020204030203" pitchFamily="34" charset="0"/>
                </a:rPr>
                <a:t>Grid_search</a:t>
              </a:r>
            </a:p>
          </p:txBody>
        </p:sp>
        <p:sp>
          <p:nvSpPr>
            <p:cNvPr id="13" name="矩形 12"/>
            <p:cNvSpPr/>
            <p:nvPr/>
          </p:nvSpPr>
          <p:spPr>
            <a:xfrm>
              <a:off x="8180631" y="2590006"/>
              <a:ext cx="2425121" cy="2004909"/>
            </a:xfrm>
            <a:prstGeom prst="rect">
              <a:avLst/>
            </a:prstGeom>
          </p:spPr>
          <p:txBody>
            <a:bodyPr wrap="square">
              <a:spAutoFit/>
            </a:bodyPr>
            <a:lstStyle/>
            <a:p>
              <a:endParaRPr lang="en-US" altLang="zh-CN" sz="1200" dirty="0"/>
            </a:p>
          </p:txBody>
        </p:sp>
      </p:grpSp>
      <p:sp>
        <p:nvSpPr>
          <p:cNvPr id="28" name="矩形 27"/>
          <p:cNvSpPr/>
          <p:nvPr/>
        </p:nvSpPr>
        <p:spPr>
          <a:xfrm>
            <a:off x="7563708" y="1028700"/>
            <a:ext cx="3955192" cy="4834080"/>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XGBoost is used to predict the likelihood of loan defaults. XGBoost is a powerful gradient boosting tree model. During the model training process, we use RandomizedSearchCV for hyperparameter optimization, randomly selecting different combinations within a specified hyperparameter search space to find the best model configuration.  improving the model's performance.  Additionally, we enable GPU acceleration with the gpu_hist tree method, further speeding up the model's training process. Finally, we train the model with the optimized hyperparameters and evaluate its performance on both the training and test datasets.</a:t>
            </a:r>
          </a:p>
        </p:txBody>
      </p:sp>
      <p:pic>
        <p:nvPicPr>
          <p:cNvPr id="8" name="图片 7"/>
          <p:cNvPicPr>
            <a:picLocks noChangeAspect="1"/>
          </p:cNvPicPr>
          <p:nvPr/>
        </p:nvPicPr>
        <p:blipFill>
          <a:blip r:embed="rId2"/>
          <a:stretch>
            <a:fillRect/>
          </a:stretch>
        </p:blipFill>
        <p:spPr>
          <a:xfrm>
            <a:off x="673100" y="2063814"/>
            <a:ext cx="6684630" cy="29650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XGBoost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21</a:t>
            </a:fld>
            <a:endParaRPr lang="zh-CN" altLang="en-US" dirty="0">
              <a:cs typeface="Lato Light" panose="020F0502020204030203" pitchFamily="34" charset="0"/>
            </a:endParaRPr>
          </a:p>
        </p:txBody>
      </p:sp>
      <p:sp>
        <p:nvSpPr>
          <p:cNvPr id="13" name="矩形 12"/>
          <p:cNvSpPr/>
          <p:nvPr/>
        </p:nvSpPr>
        <p:spPr>
          <a:xfrm>
            <a:off x="8187070" y="2492663"/>
            <a:ext cx="2425121" cy="2004909"/>
          </a:xfrm>
          <a:prstGeom prst="rect">
            <a:avLst/>
          </a:prstGeom>
        </p:spPr>
        <p:txBody>
          <a:bodyPr wrap="square">
            <a:spAutoFit/>
          </a:bodyPr>
          <a:lstStyle/>
          <a:p>
            <a:endParaRPr lang="en-US" altLang="zh-CN" sz="1200" dirty="0"/>
          </a:p>
        </p:txBody>
      </p:sp>
      <p:sp>
        <p:nvSpPr>
          <p:cNvPr id="28" name="矩形 27"/>
          <p:cNvSpPr/>
          <p:nvPr/>
        </p:nvSpPr>
        <p:spPr>
          <a:xfrm>
            <a:off x="1088480" y="1162878"/>
            <a:ext cx="3955192" cy="5203412"/>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Train Result:</a:t>
            </a:r>
          </a:p>
          <a:p>
            <a:pPr>
              <a:lnSpc>
                <a:spcPct val="200000"/>
              </a:lnSpc>
              <a:buSzPct val="25000"/>
            </a:pPr>
            <a:r>
              <a:rPr lang="en-US" altLang="zh-CN" sz="1200" b="1" dirty="0">
                <a:solidFill>
                  <a:srgbClr val="A92D61"/>
                </a:solidFill>
                <a:latin typeface="Lato" panose="020F0502020204030203"/>
              </a:rPr>
              <a:t>==========================================Accuracy Score: 89.60%</a:t>
            </a:r>
          </a:p>
          <a:p>
            <a:pPr>
              <a:lnSpc>
                <a:spcPct val="200000"/>
              </a:lnSpc>
              <a:buSzPct val="25000"/>
            </a:pPr>
            <a:r>
              <a:rPr lang="en-US" altLang="zh-CN" sz="1200" b="1" dirty="0">
                <a:solidFill>
                  <a:srgbClr val="A92D61"/>
                </a:solidFill>
                <a:latin typeface="Lato" panose="020F0502020204030203"/>
              </a:rPr>
              <a:t>Confusion Matrix: </a:t>
            </a:r>
          </a:p>
          <a:p>
            <a:pPr>
              <a:lnSpc>
                <a:spcPct val="200000"/>
              </a:lnSpc>
              <a:buSzPct val="25000"/>
            </a:pPr>
            <a:r>
              <a:rPr lang="en-US" altLang="zh-CN" sz="1200" b="1" dirty="0">
                <a:solidFill>
                  <a:srgbClr val="A92D61"/>
                </a:solidFill>
                <a:latin typeface="Lato" panose="020F0502020204030203"/>
              </a:rPr>
              <a:t> [[208851   1627]</a:t>
            </a:r>
          </a:p>
          <a:p>
            <a:pPr>
              <a:lnSpc>
                <a:spcPct val="200000"/>
              </a:lnSpc>
              <a:buSzPct val="25000"/>
            </a:pPr>
            <a:r>
              <a:rPr lang="en-US" altLang="zh-CN" sz="1200" b="1" dirty="0">
                <a:solidFill>
                  <a:srgbClr val="A92D61"/>
                </a:solidFill>
                <a:latin typeface="Lato" panose="020F0502020204030203"/>
              </a:rPr>
              <a:t> [ 25638  26027]]</a:t>
            </a:r>
          </a:p>
          <a:p>
            <a:pPr>
              <a:lnSpc>
                <a:spcPct val="200000"/>
              </a:lnSpc>
              <a:buSzPct val="25000"/>
            </a:pPr>
            <a:endParaRPr lang="en-US" altLang="zh-CN" sz="1200" b="1" dirty="0">
              <a:solidFill>
                <a:srgbClr val="A92D61"/>
              </a:solidFill>
              <a:latin typeface="Lato" panose="020F0502020204030203"/>
            </a:endParaRPr>
          </a:p>
          <a:p>
            <a:pPr>
              <a:lnSpc>
                <a:spcPct val="200000"/>
              </a:lnSpc>
              <a:buSzPct val="25000"/>
            </a:pPr>
            <a:r>
              <a:rPr lang="en-US" altLang="zh-CN" sz="1200" b="1" dirty="0">
                <a:solidFill>
                  <a:srgbClr val="A92D61"/>
                </a:solidFill>
                <a:latin typeface="Lato" panose="020F0502020204030203"/>
              </a:rPr>
              <a:t>Test Result:</a:t>
            </a:r>
          </a:p>
          <a:p>
            <a:pPr>
              <a:lnSpc>
                <a:spcPct val="200000"/>
              </a:lnSpc>
              <a:buSzPct val="25000"/>
            </a:pPr>
            <a:r>
              <a:rPr lang="en-US" altLang="zh-CN" sz="1200" b="1" dirty="0">
                <a:solidFill>
                  <a:srgbClr val="A92D61"/>
                </a:solidFill>
                <a:latin typeface="Lato" panose="020F0502020204030203"/>
              </a:rPr>
              <a:t>==========================================Accuracy Score: 88.85%</a:t>
            </a:r>
          </a:p>
          <a:p>
            <a:pPr>
              <a:lnSpc>
                <a:spcPct val="200000"/>
              </a:lnSpc>
              <a:buSzPct val="25000"/>
            </a:pPr>
            <a:r>
              <a:rPr lang="en-US" altLang="zh-CN" sz="1200" b="1" dirty="0">
                <a:solidFill>
                  <a:srgbClr val="A92D61"/>
                </a:solidFill>
                <a:latin typeface="Lato" panose="020F0502020204030203"/>
              </a:rPr>
              <a:t>_______________________________________________</a:t>
            </a:r>
          </a:p>
          <a:p>
            <a:pPr>
              <a:lnSpc>
                <a:spcPct val="200000"/>
              </a:lnSpc>
              <a:buSzPct val="25000"/>
            </a:pPr>
            <a:r>
              <a:rPr lang="en-US" altLang="zh-CN" sz="1200" b="1" dirty="0">
                <a:solidFill>
                  <a:srgbClr val="A92D61"/>
                </a:solidFill>
                <a:latin typeface="Lato" panose="020F0502020204030203"/>
              </a:rPr>
              <a:t>Confusion Matrix: </a:t>
            </a:r>
          </a:p>
          <a:p>
            <a:pPr>
              <a:lnSpc>
                <a:spcPct val="200000"/>
              </a:lnSpc>
              <a:buSzPct val="25000"/>
            </a:pPr>
            <a:r>
              <a:rPr lang="en-US" altLang="zh-CN" sz="1200" b="1" dirty="0">
                <a:solidFill>
                  <a:srgbClr val="A92D61"/>
                </a:solidFill>
                <a:latin typeface="Lato" panose="020F0502020204030203"/>
              </a:rPr>
              <a:t> [[103627   1316]</a:t>
            </a:r>
          </a:p>
          <a:p>
            <a:pPr>
              <a:lnSpc>
                <a:spcPct val="200000"/>
              </a:lnSpc>
              <a:buSzPct val="25000"/>
            </a:pPr>
            <a:r>
              <a:rPr lang="en-US" altLang="zh-CN" sz="1200" b="1" dirty="0">
                <a:solidFill>
                  <a:srgbClr val="A92D61"/>
                </a:solidFill>
                <a:latin typeface="Lato" panose="020F0502020204030203"/>
              </a:rPr>
              <a:t> [ 13229  12251]]</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330" y="721990"/>
            <a:ext cx="3552950" cy="270700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5659949" y="3451408"/>
            <a:ext cx="4632367" cy="33503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Random Forest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22</a:t>
            </a:fld>
            <a:endParaRPr lang="zh-CN" altLang="en-US" dirty="0">
              <a:cs typeface="Lato Light" panose="020F0502020204030203" pitchFamily="34" charset="0"/>
            </a:endParaRPr>
          </a:p>
        </p:txBody>
      </p:sp>
      <p:grpSp>
        <p:nvGrpSpPr>
          <p:cNvPr id="6" name="组合 5"/>
          <p:cNvGrpSpPr/>
          <p:nvPr/>
        </p:nvGrpSpPr>
        <p:grpSpPr>
          <a:xfrm>
            <a:off x="673100" y="1395261"/>
            <a:ext cx="9939091" cy="3102311"/>
            <a:chOff x="666661" y="1492604"/>
            <a:chExt cx="9939091" cy="3102311"/>
          </a:xfrm>
        </p:grpSpPr>
        <p:sp>
          <p:nvSpPr>
            <p:cNvPr id="12" name="矩形 11"/>
            <p:cNvSpPr/>
            <p:nvPr/>
          </p:nvSpPr>
          <p:spPr>
            <a:xfrm>
              <a:off x="666661" y="1492604"/>
              <a:ext cx="4289161" cy="523220"/>
            </a:xfrm>
            <a:prstGeom prst="rect">
              <a:avLst/>
            </a:prstGeom>
          </p:spPr>
          <p:txBody>
            <a:bodyPr wrap="square">
              <a:spAutoFit/>
            </a:bodyPr>
            <a:lstStyle/>
            <a:p>
              <a:pPr>
                <a:buSzPct val="25000"/>
              </a:pPr>
              <a:r>
                <a:rPr lang="en-US" altLang="zh-CN" sz="2800" b="1" dirty="0">
                  <a:gradFill flip="none" rotWithShape="1">
                    <a:gsLst>
                      <a:gs pos="0">
                        <a:srgbClr val="BE165F"/>
                      </a:gs>
                      <a:gs pos="89000">
                        <a:srgbClr val="7E247B"/>
                      </a:gs>
                    </a:gsLst>
                    <a:lin ang="10800000" scaled="1"/>
                    <a:tileRect/>
                  </a:gradFill>
                  <a:latin typeface="Lato Black" panose="020F0502020204030203" pitchFamily="34" charset="0"/>
                </a:rPr>
                <a:t>Grid_search</a:t>
              </a:r>
            </a:p>
          </p:txBody>
        </p:sp>
        <p:sp>
          <p:nvSpPr>
            <p:cNvPr id="13" name="矩形 12"/>
            <p:cNvSpPr/>
            <p:nvPr/>
          </p:nvSpPr>
          <p:spPr>
            <a:xfrm>
              <a:off x="8180631" y="2590006"/>
              <a:ext cx="2425121" cy="2004909"/>
            </a:xfrm>
            <a:prstGeom prst="rect">
              <a:avLst/>
            </a:prstGeom>
          </p:spPr>
          <p:txBody>
            <a:bodyPr wrap="square">
              <a:spAutoFit/>
            </a:bodyPr>
            <a:lstStyle/>
            <a:p>
              <a:endParaRPr lang="en-US" altLang="zh-CN" sz="1200" dirty="0"/>
            </a:p>
          </p:txBody>
        </p:sp>
      </p:grpSp>
      <p:sp>
        <p:nvSpPr>
          <p:cNvPr id="28" name="矩形 27"/>
          <p:cNvSpPr/>
          <p:nvPr/>
        </p:nvSpPr>
        <p:spPr>
          <a:xfrm>
            <a:off x="7701932" y="1986897"/>
            <a:ext cx="3955192" cy="2987421"/>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In this project, Random Forest is used to predict loan defaults. Random Forest is an ensemble learning method that creates multiple decision trees and merges them to obtain a more accurate and stable prediction. we use RandomizedSearchCV to perform hyperparameter tuning by randomly sampling from a specified hyperparameter space. Very similar to XGBoost.</a:t>
            </a:r>
          </a:p>
        </p:txBody>
      </p:sp>
      <p:pic>
        <p:nvPicPr>
          <p:cNvPr id="9" name="图片 8"/>
          <p:cNvPicPr>
            <a:picLocks noChangeAspect="1"/>
          </p:cNvPicPr>
          <p:nvPr/>
        </p:nvPicPr>
        <p:blipFill>
          <a:blip r:embed="rId2"/>
          <a:stretch>
            <a:fillRect/>
          </a:stretch>
        </p:blipFill>
        <p:spPr>
          <a:xfrm>
            <a:off x="1043174" y="2167358"/>
            <a:ext cx="4772691" cy="27721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Random Forest model</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23</a:t>
            </a:fld>
            <a:endParaRPr lang="zh-CN" altLang="en-US" dirty="0">
              <a:cs typeface="Lato Light" panose="020F0502020204030203" pitchFamily="34" charset="0"/>
            </a:endParaRPr>
          </a:p>
        </p:txBody>
      </p:sp>
      <p:sp>
        <p:nvSpPr>
          <p:cNvPr id="4" name="矩形 3"/>
          <p:cNvSpPr/>
          <p:nvPr/>
        </p:nvSpPr>
        <p:spPr>
          <a:xfrm>
            <a:off x="876300" y="1028700"/>
            <a:ext cx="3955192" cy="5572744"/>
          </a:xfrm>
          <a:prstGeom prst="rect">
            <a:avLst/>
          </a:prstGeom>
        </p:spPr>
        <p:txBody>
          <a:bodyPr wrap="square">
            <a:spAutoFit/>
          </a:bodyPr>
          <a:lstStyle/>
          <a:p>
            <a:pPr>
              <a:lnSpc>
                <a:spcPct val="200000"/>
              </a:lnSpc>
              <a:buSzPct val="25000"/>
            </a:pPr>
            <a:r>
              <a:rPr lang="en-US" altLang="zh-CN" sz="1200" b="1" dirty="0">
                <a:solidFill>
                  <a:srgbClr val="A92D61"/>
                </a:solidFill>
                <a:latin typeface="Lato" panose="020F0502020204030203"/>
              </a:rPr>
              <a:t>Train Result:</a:t>
            </a:r>
          </a:p>
          <a:p>
            <a:pPr>
              <a:lnSpc>
                <a:spcPct val="200000"/>
              </a:lnSpc>
              <a:buSzPct val="25000"/>
            </a:pPr>
            <a:r>
              <a:rPr lang="en-US" altLang="zh-CN" sz="1200" b="1" dirty="0">
                <a:solidFill>
                  <a:srgbClr val="A92D61"/>
                </a:solidFill>
                <a:latin typeface="Lato" panose="020F0502020204030203"/>
              </a:rPr>
              <a:t>==========================================Accuracy Score: 100.00%</a:t>
            </a:r>
          </a:p>
          <a:p>
            <a:pPr>
              <a:lnSpc>
                <a:spcPct val="200000"/>
              </a:lnSpc>
              <a:buSzPct val="25000"/>
            </a:pPr>
            <a:r>
              <a:rPr lang="en-US" altLang="zh-CN" sz="1200" b="1" dirty="0">
                <a:solidFill>
                  <a:srgbClr val="A92D61"/>
                </a:solidFill>
                <a:latin typeface="Lato" panose="020F0502020204030203"/>
              </a:rPr>
              <a:t>_______________________________________________</a:t>
            </a:r>
          </a:p>
          <a:p>
            <a:pPr>
              <a:lnSpc>
                <a:spcPct val="200000"/>
              </a:lnSpc>
              <a:buSzPct val="25000"/>
            </a:pPr>
            <a:r>
              <a:rPr lang="en-US" altLang="zh-CN" sz="1200" b="1" dirty="0">
                <a:solidFill>
                  <a:srgbClr val="A92D61"/>
                </a:solidFill>
                <a:latin typeface="Lato" panose="020F0502020204030203"/>
              </a:rPr>
              <a:t>Confusion Matrix: </a:t>
            </a:r>
          </a:p>
          <a:p>
            <a:pPr>
              <a:lnSpc>
                <a:spcPct val="200000"/>
              </a:lnSpc>
              <a:buSzPct val="25000"/>
            </a:pPr>
            <a:r>
              <a:rPr lang="en-US" altLang="zh-CN" sz="1200" b="1" dirty="0">
                <a:solidFill>
                  <a:srgbClr val="A92D61"/>
                </a:solidFill>
                <a:latin typeface="Lato" panose="020F0502020204030203"/>
              </a:rPr>
              <a:t> [[210478      0]</a:t>
            </a:r>
          </a:p>
          <a:p>
            <a:pPr>
              <a:lnSpc>
                <a:spcPct val="200000"/>
              </a:lnSpc>
              <a:buSzPct val="25000"/>
            </a:pPr>
            <a:r>
              <a:rPr lang="en-US" altLang="zh-CN" sz="1200" b="1" dirty="0">
                <a:solidFill>
                  <a:srgbClr val="A92D61"/>
                </a:solidFill>
                <a:latin typeface="Lato" panose="020F0502020204030203"/>
              </a:rPr>
              <a:t> [     1  51664]]</a:t>
            </a:r>
          </a:p>
          <a:p>
            <a:pPr>
              <a:lnSpc>
                <a:spcPct val="200000"/>
              </a:lnSpc>
              <a:buSzPct val="25000"/>
            </a:pPr>
            <a:endParaRPr lang="en-US" altLang="zh-CN" sz="1200" b="1" dirty="0">
              <a:solidFill>
                <a:srgbClr val="A92D61"/>
              </a:solidFill>
              <a:latin typeface="Lato" panose="020F0502020204030203"/>
            </a:endParaRPr>
          </a:p>
          <a:p>
            <a:pPr>
              <a:lnSpc>
                <a:spcPct val="200000"/>
              </a:lnSpc>
              <a:buSzPct val="25000"/>
            </a:pPr>
            <a:r>
              <a:rPr lang="en-US" altLang="zh-CN" sz="1200" b="1" dirty="0">
                <a:solidFill>
                  <a:srgbClr val="A92D61"/>
                </a:solidFill>
                <a:latin typeface="Lato" panose="020F0502020204030203"/>
              </a:rPr>
              <a:t>Test Result:</a:t>
            </a:r>
          </a:p>
          <a:p>
            <a:pPr>
              <a:lnSpc>
                <a:spcPct val="200000"/>
              </a:lnSpc>
              <a:buSzPct val="25000"/>
            </a:pPr>
            <a:r>
              <a:rPr lang="en-US" altLang="zh-CN" sz="1200" b="1" dirty="0">
                <a:solidFill>
                  <a:srgbClr val="A92D61"/>
                </a:solidFill>
                <a:latin typeface="Lato" panose="020F0502020204030203"/>
              </a:rPr>
              <a:t>==========================================Accuracy Score: 88.93%</a:t>
            </a:r>
          </a:p>
          <a:p>
            <a:pPr>
              <a:lnSpc>
                <a:spcPct val="200000"/>
              </a:lnSpc>
              <a:buSzPct val="25000"/>
            </a:pPr>
            <a:r>
              <a:rPr lang="en-US" altLang="zh-CN" sz="1200" b="1" dirty="0">
                <a:solidFill>
                  <a:srgbClr val="A92D61"/>
                </a:solidFill>
                <a:latin typeface="Lato" panose="020F0502020204030203"/>
              </a:rPr>
              <a:t>_______________________________________________</a:t>
            </a:r>
          </a:p>
          <a:p>
            <a:pPr>
              <a:lnSpc>
                <a:spcPct val="200000"/>
              </a:lnSpc>
              <a:buSzPct val="25000"/>
            </a:pPr>
            <a:r>
              <a:rPr lang="en-US" altLang="zh-CN" sz="1200" b="1" dirty="0">
                <a:solidFill>
                  <a:srgbClr val="A92D61"/>
                </a:solidFill>
                <a:latin typeface="Lato" panose="020F0502020204030203"/>
              </a:rPr>
              <a:t>Confusion Matrix: </a:t>
            </a:r>
          </a:p>
          <a:p>
            <a:pPr>
              <a:lnSpc>
                <a:spcPct val="200000"/>
              </a:lnSpc>
              <a:buSzPct val="25000"/>
            </a:pPr>
            <a:r>
              <a:rPr lang="en-US" altLang="zh-CN" sz="1200" b="1" dirty="0">
                <a:solidFill>
                  <a:srgbClr val="A92D61"/>
                </a:solidFill>
                <a:latin typeface="Lato" panose="020F0502020204030203"/>
              </a:rPr>
              <a:t> [[104470    473]</a:t>
            </a:r>
          </a:p>
          <a:p>
            <a:pPr>
              <a:lnSpc>
                <a:spcPct val="200000"/>
              </a:lnSpc>
              <a:buSzPct val="25000"/>
            </a:pPr>
            <a:r>
              <a:rPr lang="en-US" altLang="zh-CN" sz="1200" b="1" dirty="0">
                <a:solidFill>
                  <a:srgbClr val="A92D61"/>
                </a:solidFill>
                <a:latin typeface="Lato" panose="020F0502020204030203"/>
              </a:rPr>
              <a:t> [ 13964  11516]]</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604" y="720022"/>
            <a:ext cx="4206616" cy="320504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5848027" y="3925063"/>
            <a:ext cx="3955193" cy="28913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Conclusion</a:t>
            </a:r>
            <a:endParaRPr lang="zh-CN" altLang="en-US" dirty="0"/>
          </a:p>
        </p:txBody>
      </p:sp>
      <p:sp>
        <p:nvSpPr>
          <p:cNvPr id="3" name="文本占位符 2"/>
          <p:cNvSpPr>
            <a:spLocks noGrp="1"/>
          </p:cNvSpPr>
          <p:nvPr>
            <p:ph type="body" sz="quarter" idx="14"/>
          </p:nvPr>
        </p:nvSpPr>
        <p:spPr/>
        <p:txBody>
          <a:bodyPr/>
          <a:lstStyle/>
          <a:p>
            <a:r>
              <a:rPr lang="en-US" altLang="zh-CN" dirty="0"/>
              <a:t>model</a:t>
            </a:r>
            <a:endParaRPr lang="zh-CN" altLang="en-US" dirty="0"/>
          </a:p>
        </p:txBody>
      </p:sp>
      <p:sp>
        <p:nvSpPr>
          <p:cNvPr id="5" name="灯片编号占位符 4"/>
          <p:cNvSpPr>
            <a:spLocks noGrp="1"/>
          </p:cNvSpPr>
          <p:nvPr>
            <p:ph type="sldNum" sz="quarter" idx="12"/>
          </p:nvPr>
        </p:nvSpPr>
        <p:spPr/>
        <p:txBody>
          <a:bodyPr/>
          <a:lstStyle/>
          <a:p>
            <a:fld id="{DDE8A10B-F253-4971-87FB-584CF01DF5BE}" type="slidenum">
              <a:rPr lang="zh-CN" altLang="en-US" smtClean="0">
                <a:cs typeface="Lato Light" panose="020F0502020204030203" pitchFamily="34" charset="0"/>
              </a:rPr>
              <a:t>24</a:t>
            </a:fld>
            <a:endParaRPr lang="zh-CN" altLang="en-US" dirty="0">
              <a:cs typeface="Lato Light" panose="020F0502020204030203" pitchFamily="34" charset="0"/>
            </a:endParaRPr>
          </a:p>
        </p:txBody>
      </p:sp>
      <p:pic>
        <p:nvPicPr>
          <p:cNvPr id="9" name="图片 8"/>
          <p:cNvPicPr>
            <a:picLocks noChangeAspect="1"/>
          </p:cNvPicPr>
          <p:nvPr/>
        </p:nvPicPr>
        <p:blipFill>
          <a:blip r:embed="rId3"/>
          <a:stretch>
            <a:fillRect/>
          </a:stretch>
        </p:blipFill>
        <p:spPr>
          <a:xfrm>
            <a:off x="1012669" y="1351766"/>
            <a:ext cx="4979258" cy="4092104"/>
          </a:xfrm>
          <a:prstGeom prst="rect">
            <a:avLst/>
          </a:prstGeom>
        </p:spPr>
      </p:pic>
      <p:sp>
        <p:nvSpPr>
          <p:cNvPr id="12" name="文本框 11"/>
          <p:cNvSpPr txBox="1"/>
          <p:nvPr/>
        </p:nvSpPr>
        <p:spPr>
          <a:xfrm>
            <a:off x="7238114" y="1351766"/>
            <a:ext cx="3809114" cy="4801314"/>
          </a:xfrm>
          <a:prstGeom prst="rect">
            <a:avLst/>
          </a:prstGeom>
          <a:noFill/>
        </p:spPr>
        <p:txBody>
          <a:bodyPr wrap="square">
            <a:spAutoFit/>
          </a:bodyPr>
          <a:lstStyle/>
          <a:p>
            <a:r>
              <a:rPr lang="en-US" altLang="zh-CN" b="1" dirty="0"/>
              <a:t>XGBoost</a:t>
            </a:r>
            <a:r>
              <a:rPr lang="en-US" altLang="zh-CN" dirty="0"/>
              <a:t> underperforms on the train set, likely due to suboptimal hyperparameter tuning, but its good test set performance demonstrates its reliability and generalization capability for handling complex data.</a:t>
            </a:r>
          </a:p>
          <a:p>
            <a:endParaRPr lang="en-US" altLang="zh-CN" dirty="0"/>
          </a:p>
          <a:p>
            <a:r>
              <a:rPr lang="en-US" altLang="zh-CN" b="1" dirty="0"/>
              <a:t>Random Forest</a:t>
            </a:r>
            <a:r>
              <a:rPr lang="en-US" altLang="zh-CN" dirty="0"/>
              <a:t> performs excellently on the train set but shows significant overfitting, resulting in the poorest performance on the test set.</a:t>
            </a:r>
          </a:p>
          <a:p>
            <a:endParaRPr lang="en-US" altLang="zh-CN" dirty="0"/>
          </a:p>
          <a:p>
            <a:r>
              <a:rPr lang="en-US" altLang="zh-CN" b="1" dirty="0"/>
              <a:t>ANNs</a:t>
            </a:r>
            <a:r>
              <a:rPr lang="en-US" altLang="zh-CN" dirty="0"/>
              <a:t> is the best choice for this project, especially due to its superior performance on the test set, with strong generalization ability.</a:t>
            </a:r>
            <a:endParaRPr lang="en-US" altLang="zh-CN" b="1" dirty="0"/>
          </a:p>
          <a:p>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Thanks for your attention.</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
        <p:nvSpPr>
          <p:cNvPr id="9" name="文本框 8"/>
          <p:cNvSpPr txBox="1"/>
          <p:nvPr/>
        </p:nvSpPr>
        <p:spPr>
          <a:xfrm>
            <a:off x="1008473" y="4590471"/>
            <a:ext cx="6097772" cy="3139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CHEN Yanxin</a:t>
            </a:r>
            <a:r>
              <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rPr>
              <a:t>、</a:t>
            </a: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YU Yawen</a:t>
            </a:r>
            <a:r>
              <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rPr>
              <a:t>、</a:t>
            </a: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CHEN Yijun</a:t>
            </a:r>
            <a:endPar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rPr>
              <a:t>01</a:t>
            </a:r>
            <a:endParaRPr lang="zh-CN" altLang="en-US"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endParaRPr>
          </a:p>
        </p:txBody>
      </p:sp>
      <p:sp>
        <p:nvSpPr>
          <p:cNvPr id="3" name="文本占位符 2"/>
          <p:cNvSpPr>
            <a:spLocks noGrp="1"/>
          </p:cNvSpPr>
          <p:nvPr>
            <p:ph type="body" sz="quarter" idx="10"/>
          </p:nvPr>
        </p:nvSpPr>
        <p:spPr/>
        <p:txBody>
          <a:bodyPr/>
          <a:lstStyle/>
          <a:p>
            <a:r>
              <a:rPr lang="en-US" altLang="zh-CN" dirty="0"/>
              <a:t>Introduction</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lang="en-US" altLang="zh-CN" dirty="0"/>
              <a:t>Introduction</a:t>
            </a:r>
          </a:p>
        </p:txBody>
      </p:sp>
      <p:sp>
        <p:nvSpPr>
          <p:cNvPr id="8" name="文本占位符 1"/>
          <p:cNvSpPr txBox="1"/>
          <p:nvPr/>
        </p:nvSpPr>
        <p:spPr>
          <a:xfrm>
            <a:off x="559365" y="34495"/>
            <a:ext cx="2406859" cy="659736"/>
          </a:xfrm>
          <a:prstGeom prst="rect">
            <a:avLst/>
          </a:prstGeom>
        </p:spPr>
        <p:txBody>
          <a:bodyPr vert="horz" lIns="91440" tIns="45720" rIns="91440" bIns="45720" rtlCol="0" anchor="ctr" anchorCtr="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lang="zh-CN" altLang="en-US" sz="3200" b="1" kern="1200" dirty="0" smtClean="0">
                <a:solidFill>
                  <a:schemeClr val="tx1">
                    <a:lumMod val="75000"/>
                    <a:lumOff val="25000"/>
                  </a:schemeClr>
                </a:solidFill>
                <a:effectLst/>
                <a:latin typeface="Lato Black" panose="020F0502020204030203" pitchFamily="34" charset="0"/>
                <a:ea typeface="+mn-ea"/>
                <a:cs typeface="Lato Light"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dirty="0">
                <a:latin typeface="Lato" panose="020F0502020204030203" pitchFamily="34" charset="0"/>
                <a:cs typeface="Lato" panose="020F0502020204030203" pitchFamily="34" charset="0"/>
              </a:rPr>
              <a:t>Introduction</a:t>
            </a:r>
          </a:p>
        </p:txBody>
      </p:sp>
      <p:sp>
        <p:nvSpPr>
          <p:cNvPr id="4" name="灯片编号占位符 4"/>
          <p:cNvSpPr>
            <a:spLocks noGrp="1"/>
          </p:cNvSpPr>
          <p:nvPr>
            <p:ph type="sldNum" sz="quarter" idx="12"/>
          </p:nvPr>
        </p:nvSpPr>
        <p:spPr>
          <a:xfrm>
            <a:off x="5815865" y="6284866"/>
            <a:ext cx="560269" cy="213048"/>
          </a:xfrm>
        </p:spPr>
        <p:txBody>
          <a:bodyPr/>
          <a:lstStyle/>
          <a:p>
            <a:fld id="{DDE8A10B-F253-4971-87FB-584CF01DF5BE}" type="slidenum">
              <a:rPr lang="zh-CN" altLang="en-US" smtClean="0">
                <a:cs typeface="Lato Light" panose="020F0502020204030203" pitchFamily="34" charset="0"/>
              </a:rPr>
              <a:t>4</a:t>
            </a:fld>
            <a:endParaRPr lang="zh-CN" altLang="en-US" dirty="0">
              <a:cs typeface="Lato Light" panose="020F0502020204030203" pitchFamily="34" charset="0"/>
            </a:endParaRPr>
          </a:p>
        </p:txBody>
      </p:sp>
      <p:sp>
        <p:nvSpPr>
          <p:cNvPr id="5" name="文本框 4"/>
          <p:cNvSpPr txBox="1"/>
          <p:nvPr/>
        </p:nvSpPr>
        <p:spPr>
          <a:xfrm>
            <a:off x="559365" y="845457"/>
            <a:ext cx="4393635" cy="307777"/>
          </a:xfrm>
          <a:prstGeom prst="rect">
            <a:avLst/>
          </a:prstGeom>
          <a:noFill/>
        </p:spPr>
        <p:txBody>
          <a:bodyPr wrap="square" rtlCol="0">
            <a:spAutoFit/>
          </a:bodyPr>
          <a:lstStyle/>
          <a:p>
            <a:pPr algn="just"/>
            <a:r>
              <a:rPr lang="en-GB" altLang="zh-CN" sz="1400" b="1" i="1" dirty="0"/>
              <a:t>Lending Club </a:t>
            </a:r>
            <a:r>
              <a:rPr lang="en-GB" altLang="zh-CN" sz="1400" i="1" dirty="0"/>
              <a:t>is the largest global </a:t>
            </a:r>
            <a:r>
              <a:rPr lang="en-GB" altLang="zh-CN" sz="1400" b="1" i="1" dirty="0"/>
              <a:t>P2P lending platform</a:t>
            </a:r>
            <a:r>
              <a:rPr lang="en-GB" altLang="zh-CN" sz="1400" i="1" dirty="0"/>
              <a:t>.</a:t>
            </a:r>
          </a:p>
        </p:txBody>
      </p:sp>
      <p:sp>
        <p:nvSpPr>
          <p:cNvPr id="7" name="文本框 6"/>
          <p:cNvSpPr txBox="1"/>
          <p:nvPr/>
        </p:nvSpPr>
        <p:spPr>
          <a:xfrm>
            <a:off x="6428410" y="620094"/>
            <a:ext cx="4235659" cy="738664"/>
          </a:xfrm>
          <a:prstGeom prst="rect">
            <a:avLst/>
          </a:prstGeom>
          <a:noFill/>
        </p:spPr>
        <p:txBody>
          <a:bodyPr wrap="square" rtlCol="0">
            <a:spAutoFit/>
          </a:bodyPr>
          <a:lstStyle/>
          <a:p>
            <a:pPr marL="107950" indent="-285750" algn="just">
              <a:buFont typeface="Arial" panose="020B0604020202020204" pitchFamily="34" charset="0"/>
              <a:buChar char="•"/>
            </a:pPr>
            <a:r>
              <a:rPr lang="en-GB" altLang="zh-CN" sz="1400" i="1" dirty="0"/>
              <a:t>low entry barriers</a:t>
            </a:r>
          </a:p>
          <a:p>
            <a:pPr marL="107950" indent="-285750" algn="just">
              <a:buFont typeface="Arial" panose="020B0604020202020204" pitchFamily="34" charset="0"/>
              <a:buChar char="•"/>
            </a:pPr>
            <a:r>
              <a:rPr lang="en-GB" altLang="zh-CN" sz="1400" i="1" dirty="0"/>
              <a:t>high flexibility</a:t>
            </a:r>
          </a:p>
          <a:p>
            <a:pPr marL="107950" indent="-285750" algn="just">
              <a:buFont typeface="Arial" panose="020B0604020202020204" pitchFamily="34" charset="0"/>
              <a:buChar char="•"/>
            </a:pPr>
            <a:r>
              <a:rPr lang="en-GB" altLang="zh-CN" sz="1400" i="1" dirty="0"/>
              <a:t>coexistence of high returns and high risks. </a:t>
            </a:r>
            <a:endParaRPr kumimoji="1" lang="zh-CN" altLang="en-US" sz="1400" i="1" dirty="0">
              <a:latin typeface="Lato" panose="020F0502020204030203" pitchFamily="34" charset="0"/>
              <a:cs typeface="Lato" panose="020F0502020204030203" pitchFamily="34" charset="0"/>
            </a:endParaRPr>
          </a:p>
        </p:txBody>
      </p:sp>
      <p:grpSp>
        <p:nvGrpSpPr>
          <p:cNvPr id="108" name="组合 107"/>
          <p:cNvGrpSpPr/>
          <p:nvPr/>
        </p:nvGrpSpPr>
        <p:grpSpPr>
          <a:xfrm>
            <a:off x="1193483" y="1735935"/>
            <a:ext cx="3454962" cy="307777"/>
            <a:chOff x="1248903" y="1887187"/>
            <a:chExt cx="3454962" cy="307777"/>
          </a:xfrm>
        </p:grpSpPr>
        <p:grpSp>
          <p:nvGrpSpPr>
            <p:cNvPr id="23" name="组合 22"/>
            <p:cNvGrpSpPr/>
            <p:nvPr/>
          </p:nvGrpSpPr>
          <p:grpSpPr>
            <a:xfrm>
              <a:off x="1248903" y="1898140"/>
              <a:ext cx="3454962" cy="296824"/>
              <a:chOff x="769434" y="1349298"/>
              <a:chExt cx="3778035" cy="296824"/>
            </a:xfrm>
            <a:solidFill>
              <a:schemeClr val="accent4">
                <a:lumMod val="50000"/>
              </a:schemeClr>
            </a:solidFill>
          </p:grpSpPr>
          <p:sp>
            <p:nvSpPr>
              <p:cNvPr id="22" name="任意形状 21"/>
              <p:cNvSpPr/>
              <p:nvPr/>
            </p:nvSpPr>
            <p:spPr>
              <a:xfrm>
                <a:off x="4393580" y="1349298"/>
                <a:ext cx="153889" cy="296824"/>
              </a:xfrm>
              <a:custGeom>
                <a:avLst/>
                <a:gdLst>
                  <a:gd name="connsiteX0" fmla="*/ 0 w 153889"/>
                  <a:gd name="connsiteY0" fmla="*/ 0 h 296824"/>
                  <a:gd name="connsiteX1" fmla="*/ 10954 w 153889"/>
                  <a:gd name="connsiteY1" fmla="*/ 0 h 296824"/>
                  <a:gd name="connsiteX2" fmla="*/ 153889 w 153889"/>
                  <a:gd name="connsiteY2" fmla="*/ 142935 h 296824"/>
                  <a:gd name="connsiteX3" fmla="*/ 0 w 153889"/>
                  <a:gd name="connsiteY3" fmla="*/ 296824 h 296824"/>
                  <a:gd name="connsiteX4" fmla="*/ 0 w 153889"/>
                  <a:gd name="connsiteY4" fmla="*/ 0 h 29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89" h="296824">
                    <a:moveTo>
                      <a:pt x="0" y="0"/>
                    </a:moveTo>
                    <a:lnTo>
                      <a:pt x="10954" y="0"/>
                    </a:lnTo>
                    <a:lnTo>
                      <a:pt x="153889" y="142935"/>
                    </a:lnTo>
                    <a:lnTo>
                      <a:pt x="0" y="2968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bg1"/>
                  </a:solidFill>
                </a:endParaRPr>
              </a:p>
            </p:txBody>
          </p:sp>
          <p:sp>
            <p:nvSpPr>
              <p:cNvPr id="20" name="任意形状 19"/>
              <p:cNvSpPr/>
              <p:nvPr/>
            </p:nvSpPr>
            <p:spPr>
              <a:xfrm>
                <a:off x="769434" y="1349298"/>
                <a:ext cx="3624146" cy="296824"/>
              </a:xfrm>
              <a:custGeom>
                <a:avLst/>
                <a:gdLst>
                  <a:gd name="connsiteX0" fmla="*/ 10954 w 3624146"/>
                  <a:gd name="connsiteY0" fmla="*/ 0 h 296824"/>
                  <a:gd name="connsiteX1" fmla="*/ 3624146 w 3624146"/>
                  <a:gd name="connsiteY1" fmla="*/ 0 h 296824"/>
                  <a:gd name="connsiteX2" fmla="*/ 3624146 w 3624146"/>
                  <a:gd name="connsiteY2" fmla="*/ 296824 h 296824"/>
                  <a:gd name="connsiteX3" fmla="*/ 0 w 3624146"/>
                  <a:gd name="connsiteY3" fmla="*/ 296824 h 296824"/>
                  <a:gd name="connsiteX4" fmla="*/ 153889 w 3624146"/>
                  <a:gd name="connsiteY4" fmla="*/ 142935 h 296824"/>
                  <a:gd name="connsiteX5" fmla="*/ 10954 w 3624146"/>
                  <a:gd name="connsiteY5" fmla="*/ 0 h 29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46" h="296824">
                    <a:moveTo>
                      <a:pt x="10954" y="0"/>
                    </a:moveTo>
                    <a:lnTo>
                      <a:pt x="3624146" y="0"/>
                    </a:lnTo>
                    <a:lnTo>
                      <a:pt x="3624146" y="296824"/>
                    </a:lnTo>
                    <a:lnTo>
                      <a:pt x="0" y="296824"/>
                    </a:lnTo>
                    <a:lnTo>
                      <a:pt x="153889" y="142935"/>
                    </a:lnTo>
                    <a:lnTo>
                      <a:pt x="1095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bg1"/>
                  </a:solidFill>
                </a:endParaRPr>
              </a:p>
            </p:txBody>
          </p:sp>
        </p:grpSp>
        <p:sp>
          <p:nvSpPr>
            <p:cNvPr id="25" name="文本框 24"/>
            <p:cNvSpPr txBox="1"/>
            <p:nvPr/>
          </p:nvSpPr>
          <p:spPr>
            <a:xfrm>
              <a:off x="2151608" y="1887187"/>
              <a:ext cx="1649552" cy="307777"/>
            </a:xfrm>
            <a:prstGeom prst="rect">
              <a:avLst/>
            </a:prstGeom>
            <a:noFill/>
          </p:spPr>
          <p:txBody>
            <a:bodyPr wrap="square" rtlCol="0">
              <a:spAutoFit/>
            </a:bodyPr>
            <a:lstStyle/>
            <a:p>
              <a:r>
                <a:rPr lang="en-GB" altLang="zh-CN" sz="1400" b="1" i="1" dirty="0">
                  <a:solidFill>
                    <a:schemeClr val="bg1"/>
                  </a:solidFill>
                  <a:latin typeface="Lato" panose="020F0502020204030203" pitchFamily="34" charset="0"/>
                  <a:ea typeface="Lato" panose="020F0502020204030203" pitchFamily="34" charset="0"/>
                  <a:cs typeface="Lato" panose="020F0502020204030203" pitchFamily="34" charset="0"/>
                </a:rPr>
                <a:t>Risk Assessment</a:t>
              </a:r>
              <a:endParaRPr kumimoji="1" lang="zh-CN" altLang="en-US" sz="1400" b="1" i="1" dirty="0">
                <a:solidFill>
                  <a:schemeClr val="bg1"/>
                </a:solidFill>
                <a:latin typeface="Lato" panose="020F0502020204030203" pitchFamily="34" charset="0"/>
                <a:cs typeface="Lato" panose="020F0502020204030203" pitchFamily="34" charset="0"/>
              </a:endParaRPr>
            </a:p>
          </p:txBody>
        </p:sp>
      </p:grpSp>
      <p:sp>
        <p:nvSpPr>
          <p:cNvPr id="26" name="矩形 25"/>
          <p:cNvSpPr/>
          <p:nvPr/>
        </p:nvSpPr>
        <p:spPr>
          <a:xfrm>
            <a:off x="585844" y="2551588"/>
            <a:ext cx="4609012" cy="3419173"/>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2" name="组合 51"/>
          <p:cNvGrpSpPr/>
          <p:nvPr/>
        </p:nvGrpSpPr>
        <p:grpSpPr>
          <a:xfrm>
            <a:off x="636218" y="2600700"/>
            <a:ext cx="4579575" cy="1620000"/>
            <a:chOff x="824519" y="1841816"/>
            <a:chExt cx="5007810" cy="1620000"/>
          </a:xfrm>
        </p:grpSpPr>
        <p:grpSp>
          <p:nvGrpSpPr>
            <p:cNvPr id="43" name="组合 42"/>
            <p:cNvGrpSpPr/>
            <p:nvPr/>
          </p:nvGrpSpPr>
          <p:grpSpPr>
            <a:xfrm>
              <a:off x="922852" y="1974023"/>
              <a:ext cx="4909477" cy="600165"/>
              <a:chOff x="836781" y="1844985"/>
              <a:chExt cx="4909477" cy="600165"/>
            </a:xfrm>
          </p:grpSpPr>
          <p:sp>
            <p:nvSpPr>
              <p:cNvPr id="29" name="文本框 28"/>
              <p:cNvSpPr txBox="1"/>
              <p:nvPr/>
            </p:nvSpPr>
            <p:spPr>
              <a:xfrm>
                <a:off x="2213946" y="1983485"/>
                <a:ext cx="3532312" cy="461665"/>
              </a:xfrm>
              <a:prstGeom prst="rect">
                <a:avLst/>
              </a:prstGeom>
              <a:noFill/>
            </p:spPr>
            <p:txBody>
              <a:bodyPr wrap="square" rtlCol="0" anchor="t">
                <a:spAutoFit/>
              </a:bodyPr>
              <a:lstStyle/>
              <a:p>
                <a:r>
                  <a:rPr kumimoji="1" lang="en-GB" altLang="zh-CN" sz="1200" b="1" i="1" dirty="0">
                    <a:latin typeface="Lato" panose="020F0502020204030203" pitchFamily="34" charset="0"/>
                    <a:cs typeface="Lato" panose="020F0502020204030203" pitchFamily="34" charset="0"/>
                  </a:rPr>
                  <a:t>Rejecting</a:t>
                </a:r>
                <a:r>
                  <a:rPr kumimoji="1" lang="en-GB" altLang="zh-CN" sz="1200" i="1" dirty="0">
                    <a:latin typeface="Lato" panose="020F0502020204030203" pitchFamily="34" charset="0"/>
                    <a:cs typeface="Lato" panose="020F0502020204030203" pitchFamily="34" charset="0"/>
                  </a:rPr>
                  <a:t> </a:t>
                </a:r>
                <a:r>
                  <a:rPr kumimoji="1" lang="en-GB" altLang="zh-CN" sz="1200" dirty="0">
                    <a:latin typeface="Lato" panose="020F0502020204030203" pitchFamily="34" charset="0"/>
                    <a:cs typeface="Lato" panose="020F0502020204030203" pitchFamily="34" charset="0"/>
                  </a:rPr>
                  <a:t>the application could result in a </a:t>
                </a:r>
                <a:r>
                  <a:rPr kumimoji="1" lang="en-GB" altLang="zh-CN" sz="1200" b="1" i="1" dirty="0">
                    <a:latin typeface="Lato" panose="020F0502020204030203" pitchFamily="34" charset="0"/>
                    <a:cs typeface="Lato" panose="020F0502020204030203" pitchFamily="34" charset="0"/>
                  </a:rPr>
                  <a:t>loss of business opportunities</a:t>
                </a:r>
                <a:r>
                  <a:rPr kumimoji="1" lang="en-GB" altLang="zh-CN" sz="1200" dirty="0">
                    <a:latin typeface="Lato" panose="020F0502020204030203" pitchFamily="34" charset="0"/>
                    <a:cs typeface="Lato" panose="020F0502020204030203" pitchFamily="34" charset="0"/>
                  </a:rPr>
                  <a:t> for the company. </a:t>
                </a:r>
                <a:endParaRPr kumimoji="1" lang="zh-CN" altLang="en-US" sz="1200" dirty="0">
                  <a:latin typeface="Lato" panose="020F0502020204030203" pitchFamily="34" charset="0"/>
                  <a:cs typeface="Lato" panose="020F0502020204030203" pitchFamily="34" charset="0"/>
                </a:endParaRPr>
              </a:p>
            </p:txBody>
          </p:sp>
          <p:grpSp>
            <p:nvGrpSpPr>
              <p:cNvPr id="39" name="组合 38"/>
              <p:cNvGrpSpPr/>
              <p:nvPr/>
            </p:nvGrpSpPr>
            <p:grpSpPr>
              <a:xfrm>
                <a:off x="836781" y="1844985"/>
                <a:ext cx="1248547" cy="600165"/>
                <a:chOff x="836781" y="1844985"/>
                <a:chExt cx="1248547" cy="600165"/>
              </a:xfrm>
            </p:grpSpPr>
            <p:sp>
              <p:nvSpPr>
                <p:cNvPr id="28" name="文本框 27"/>
                <p:cNvSpPr txBox="1"/>
                <p:nvPr/>
              </p:nvSpPr>
              <p:spPr>
                <a:xfrm>
                  <a:off x="962781" y="1983485"/>
                  <a:ext cx="1122547" cy="461665"/>
                </a:xfrm>
                <a:prstGeom prst="rect">
                  <a:avLst/>
                </a:prstGeom>
                <a:solidFill>
                  <a:schemeClr val="accent5">
                    <a:lumMod val="90000"/>
                  </a:schemeClr>
                </a:solidFill>
              </p:spPr>
              <p:txBody>
                <a:bodyPr wrap="square" rtlCol="0" anchor="t">
                  <a:spAutoFit/>
                </a:bodyPr>
                <a:lstStyle/>
                <a:p>
                  <a:pPr algn="ctr"/>
                  <a:r>
                    <a:rPr kumimoji="1" lang="en-GB" altLang="zh-CN" sz="1200" b="1" i="1" dirty="0">
                      <a:latin typeface="Lato" panose="020F0502020204030203" pitchFamily="34" charset="0"/>
                      <a:cs typeface="Lato" panose="020F0502020204030203" pitchFamily="34" charset="0"/>
                    </a:rPr>
                    <a:t>Repayment likelihood</a:t>
                  </a:r>
                  <a:endParaRPr kumimoji="1" lang="zh-CN" altLang="en-US" sz="1200" b="1" i="1" dirty="0">
                    <a:latin typeface="Lato" panose="020F0502020204030203" pitchFamily="34" charset="0"/>
                    <a:cs typeface="Lato" panose="020F0502020204030203" pitchFamily="34" charset="0"/>
                  </a:endParaRPr>
                </a:p>
              </p:txBody>
            </p:sp>
            <p:sp>
              <p:nvSpPr>
                <p:cNvPr id="38" name="文本框 37"/>
                <p:cNvSpPr txBox="1"/>
                <p:nvPr/>
              </p:nvSpPr>
              <p:spPr>
                <a:xfrm>
                  <a:off x="836781" y="1844985"/>
                  <a:ext cx="251999" cy="276999"/>
                </a:xfrm>
                <a:prstGeom prst="rect">
                  <a:avLst/>
                </a:prstGeom>
                <a:solidFill>
                  <a:schemeClr val="accent4">
                    <a:lumMod val="50000"/>
                  </a:schemeClr>
                </a:solidFill>
              </p:spPr>
              <p:txBody>
                <a:bodyPr wrap="square" rtlCol="0" anchor="t">
                  <a:spAutoFit/>
                </a:bodyPr>
                <a:lstStyle/>
                <a:p>
                  <a:pPr algn="ctr"/>
                  <a:r>
                    <a:rPr kumimoji="1" lang="en-US" altLang="zh-CN" sz="1200" b="1" i="1" dirty="0">
                      <a:solidFill>
                        <a:schemeClr val="bg1"/>
                      </a:solidFill>
                      <a:latin typeface="Lato" panose="020F0502020204030203" pitchFamily="34" charset="0"/>
                      <a:cs typeface="Lato" panose="020F0502020204030203" pitchFamily="34" charset="0"/>
                    </a:rPr>
                    <a:t>1</a:t>
                  </a:r>
                </a:p>
              </p:txBody>
            </p:sp>
          </p:grpSp>
        </p:grpSp>
        <p:grpSp>
          <p:nvGrpSpPr>
            <p:cNvPr id="44" name="组合 43"/>
            <p:cNvGrpSpPr/>
            <p:nvPr/>
          </p:nvGrpSpPr>
          <p:grpSpPr>
            <a:xfrm>
              <a:off x="922852" y="2709888"/>
              <a:ext cx="4909477" cy="600165"/>
              <a:chOff x="836781" y="2610353"/>
              <a:chExt cx="4909477" cy="600165"/>
            </a:xfrm>
          </p:grpSpPr>
          <p:sp>
            <p:nvSpPr>
              <p:cNvPr id="37" name="文本框 36"/>
              <p:cNvSpPr txBox="1"/>
              <p:nvPr/>
            </p:nvSpPr>
            <p:spPr>
              <a:xfrm>
                <a:off x="2213946" y="2748852"/>
                <a:ext cx="3532312" cy="461665"/>
              </a:xfrm>
              <a:prstGeom prst="rect">
                <a:avLst/>
              </a:prstGeom>
              <a:noFill/>
            </p:spPr>
            <p:txBody>
              <a:bodyPr wrap="square" rtlCol="0" anchor="t">
                <a:spAutoFit/>
              </a:bodyPr>
              <a:lstStyle/>
              <a:p>
                <a:r>
                  <a:rPr kumimoji="1" lang="en-GB" altLang="zh-CN" sz="1200" b="1" i="1" dirty="0">
                    <a:latin typeface="Lato" panose="020F0502020204030203" pitchFamily="34" charset="0"/>
                    <a:cs typeface="Lato" panose="020F0502020204030203" pitchFamily="34" charset="0"/>
                  </a:rPr>
                  <a:t>Approving</a:t>
                </a:r>
                <a:r>
                  <a:rPr kumimoji="1" lang="en-GB" altLang="zh-CN" sz="1200" dirty="0">
                    <a:latin typeface="Lato" panose="020F0502020204030203" pitchFamily="34" charset="0"/>
                    <a:cs typeface="Lato" panose="020F0502020204030203" pitchFamily="34" charset="0"/>
                  </a:rPr>
                  <a:t> the application could lead to </a:t>
                </a:r>
                <a:r>
                  <a:rPr kumimoji="1" lang="en-GB" altLang="zh-CN" sz="1200" b="1" i="1" dirty="0">
                    <a:latin typeface="Lato" panose="020F0502020204030203" pitchFamily="34" charset="0"/>
                    <a:cs typeface="Lato" panose="020F0502020204030203" pitchFamily="34" charset="0"/>
                  </a:rPr>
                  <a:t>financial losses</a:t>
                </a:r>
                <a:r>
                  <a:rPr kumimoji="1" lang="en-GB" altLang="zh-CN" sz="1200" dirty="0">
                    <a:latin typeface="Lato" panose="020F0502020204030203" pitchFamily="34" charset="0"/>
                    <a:cs typeface="Lato" panose="020F0502020204030203" pitchFamily="34" charset="0"/>
                  </a:rPr>
                  <a:t> for the company. </a:t>
                </a:r>
              </a:p>
            </p:txBody>
          </p:sp>
          <p:grpSp>
            <p:nvGrpSpPr>
              <p:cNvPr id="40" name="组合 39"/>
              <p:cNvGrpSpPr/>
              <p:nvPr/>
            </p:nvGrpSpPr>
            <p:grpSpPr>
              <a:xfrm>
                <a:off x="836781" y="2610353"/>
                <a:ext cx="1248547" cy="600165"/>
                <a:chOff x="836781" y="1844985"/>
                <a:chExt cx="1248547" cy="600165"/>
              </a:xfrm>
            </p:grpSpPr>
            <p:sp>
              <p:nvSpPr>
                <p:cNvPr id="41" name="文本框 40"/>
                <p:cNvSpPr txBox="1"/>
                <p:nvPr/>
              </p:nvSpPr>
              <p:spPr>
                <a:xfrm>
                  <a:off x="962781" y="1983485"/>
                  <a:ext cx="1122547" cy="461665"/>
                </a:xfrm>
                <a:prstGeom prst="rect">
                  <a:avLst/>
                </a:prstGeom>
                <a:solidFill>
                  <a:schemeClr val="accent5">
                    <a:lumMod val="90000"/>
                  </a:schemeClr>
                </a:solidFill>
              </p:spPr>
              <p:txBody>
                <a:bodyPr wrap="square" rtlCol="0" anchor="t">
                  <a:spAutoFit/>
                </a:bodyPr>
                <a:lstStyle/>
                <a:p>
                  <a:pPr algn="ctr"/>
                  <a:r>
                    <a:rPr kumimoji="1" lang="en-GB" altLang="zh-CN" sz="1200" b="1" i="1" dirty="0">
                      <a:latin typeface="Lato" panose="020F0502020204030203" pitchFamily="34" charset="0"/>
                      <a:cs typeface="Lato" panose="020F0502020204030203" pitchFamily="34" charset="0"/>
                    </a:rPr>
                    <a:t>Default likelihood</a:t>
                  </a:r>
                </a:p>
              </p:txBody>
            </p:sp>
            <p:sp>
              <p:nvSpPr>
                <p:cNvPr id="42" name="文本框 41"/>
                <p:cNvSpPr txBox="1"/>
                <p:nvPr/>
              </p:nvSpPr>
              <p:spPr>
                <a:xfrm>
                  <a:off x="836781" y="1844985"/>
                  <a:ext cx="251999" cy="276999"/>
                </a:xfrm>
                <a:prstGeom prst="rect">
                  <a:avLst/>
                </a:prstGeom>
                <a:solidFill>
                  <a:schemeClr val="accent4">
                    <a:lumMod val="50000"/>
                  </a:schemeClr>
                </a:solidFill>
              </p:spPr>
              <p:txBody>
                <a:bodyPr wrap="square" rtlCol="0" anchor="t">
                  <a:spAutoFit/>
                </a:bodyPr>
                <a:lstStyle/>
                <a:p>
                  <a:pPr algn="ctr"/>
                  <a:r>
                    <a:rPr kumimoji="1" lang="en-US" altLang="zh-CN" sz="1200" b="1" i="1" dirty="0">
                      <a:solidFill>
                        <a:schemeClr val="bg1"/>
                      </a:solidFill>
                      <a:latin typeface="Lato" panose="020F0502020204030203" pitchFamily="34" charset="0"/>
                      <a:cs typeface="Lato" panose="020F0502020204030203" pitchFamily="34" charset="0"/>
                    </a:rPr>
                    <a:t>2</a:t>
                  </a:r>
                </a:p>
              </p:txBody>
            </p:sp>
          </p:grpSp>
        </p:grpSp>
        <p:sp>
          <p:nvSpPr>
            <p:cNvPr id="46" name="矩形 45"/>
            <p:cNvSpPr/>
            <p:nvPr/>
          </p:nvSpPr>
          <p:spPr>
            <a:xfrm>
              <a:off x="824519" y="1841816"/>
              <a:ext cx="4935600" cy="16200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7" name="下箭头 46"/>
          <p:cNvSpPr/>
          <p:nvPr/>
        </p:nvSpPr>
        <p:spPr>
          <a:xfrm>
            <a:off x="2164494" y="4332674"/>
            <a:ext cx="1316861" cy="360000"/>
          </a:xfrm>
          <a:prstGeom prst="downArrow">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文本框 47"/>
          <p:cNvSpPr txBox="1"/>
          <p:nvPr/>
        </p:nvSpPr>
        <p:spPr>
          <a:xfrm>
            <a:off x="774521" y="4748042"/>
            <a:ext cx="4271815" cy="1015663"/>
          </a:xfrm>
          <a:prstGeom prst="rect">
            <a:avLst/>
          </a:prstGeom>
          <a:solidFill>
            <a:schemeClr val="accent3">
              <a:lumMod val="75000"/>
            </a:schemeClr>
          </a:solidFill>
          <a:ln>
            <a:noFill/>
          </a:ln>
        </p:spPr>
        <p:txBody>
          <a:bodyPr wrap="square" rtlCol="0">
            <a:spAutoFit/>
          </a:bodyPr>
          <a:lstStyle/>
          <a:p>
            <a:pPr marL="171450" indent="-171450" algn="just">
              <a:buFont typeface="Arial" panose="020B0604020202020204" pitchFamily="34" charset="0"/>
              <a:buChar char="•"/>
            </a:pPr>
            <a:r>
              <a:rPr lang="en-GB" altLang="zh-CN" sz="1200" b="1" i="1" dirty="0">
                <a:solidFill>
                  <a:schemeClr val="bg1"/>
                </a:solidFill>
                <a:latin typeface="Lato" panose="020F0502020204030203" pitchFamily="34" charset="0"/>
                <a:ea typeface="Lato" panose="020F0502020204030203" pitchFamily="34" charset="0"/>
                <a:cs typeface="Lato" panose="020F0502020204030203" pitchFamily="34" charset="0"/>
              </a:rPr>
              <a:t>Identifying the applicant defaulting on a loan will enable appropriate measures to be taken, thereby reducing financial losses. </a:t>
            </a:r>
          </a:p>
          <a:p>
            <a:pPr marL="171450" indent="-171450" algn="just">
              <a:buFont typeface="Arial" panose="020B0604020202020204" pitchFamily="34" charset="0"/>
              <a:buChar char="•"/>
            </a:pPr>
            <a:r>
              <a:rPr lang="en-GB" altLang="zh-CN" sz="1200" b="1" i="1" dirty="0">
                <a:solidFill>
                  <a:schemeClr val="bg1"/>
                </a:solidFill>
                <a:latin typeface="Lato" panose="020F0502020204030203" pitchFamily="34" charset="0"/>
                <a:ea typeface="Lato" panose="020F0502020204030203" pitchFamily="34" charset="0"/>
                <a:cs typeface="Lato" panose="020F0502020204030203" pitchFamily="34" charset="0"/>
              </a:rPr>
              <a:t>The business problem can be solved through data-driven approaches.</a:t>
            </a:r>
          </a:p>
        </p:txBody>
      </p:sp>
      <p:pic>
        <p:nvPicPr>
          <p:cNvPr id="51" name="图形 50" descr="星形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218" y="4531472"/>
            <a:ext cx="318513" cy="348297"/>
          </a:xfrm>
          <a:prstGeom prst="rect">
            <a:avLst/>
          </a:prstGeom>
        </p:spPr>
      </p:pic>
      <p:sp>
        <p:nvSpPr>
          <p:cNvPr id="57" name="矩形 56"/>
          <p:cNvSpPr/>
          <p:nvPr/>
        </p:nvSpPr>
        <p:spPr>
          <a:xfrm>
            <a:off x="-1" y="1450307"/>
            <a:ext cx="12192000" cy="54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5391096" y="2256537"/>
            <a:ext cx="216000" cy="1440000"/>
          </a:xfrm>
          <a:prstGeom prst="rect">
            <a:avLst/>
          </a:prstGeom>
          <a:solidFill>
            <a:schemeClr val="accent3">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300" b="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Database</a:t>
            </a:r>
            <a:endParaRPr kumimoji="1" lang="zh-CN" altLang="en-US" sz="1300" b="1" dirty="0">
              <a:solidFill>
                <a:schemeClr val="bg1">
                  <a:lumMod val="95000"/>
                </a:schemeClr>
              </a:solidFill>
              <a:latin typeface="Lato" panose="020F0502020204030203" pitchFamily="34" charset="0"/>
              <a:cs typeface="Lato" panose="020F0502020204030203" pitchFamily="34" charset="0"/>
            </a:endParaRPr>
          </a:p>
        </p:txBody>
      </p:sp>
      <p:sp>
        <p:nvSpPr>
          <p:cNvPr id="62" name="矩形 61"/>
          <p:cNvSpPr/>
          <p:nvPr/>
        </p:nvSpPr>
        <p:spPr>
          <a:xfrm>
            <a:off x="5391096" y="4786143"/>
            <a:ext cx="216000" cy="1440000"/>
          </a:xfrm>
          <a:prstGeom prst="rect">
            <a:avLst/>
          </a:prstGeom>
          <a:solidFill>
            <a:schemeClr val="accent3">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300" b="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Purpose</a:t>
            </a:r>
          </a:p>
        </p:txBody>
      </p:sp>
      <p:sp>
        <p:nvSpPr>
          <p:cNvPr id="64" name="矩形 63"/>
          <p:cNvSpPr/>
          <p:nvPr/>
        </p:nvSpPr>
        <p:spPr>
          <a:xfrm>
            <a:off x="5619315" y="2256537"/>
            <a:ext cx="4127880" cy="1440000"/>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lumMod val="95000"/>
                  <a:lumOff val="5000"/>
                </a:schemeClr>
              </a:solidFill>
              <a:latin typeface="Lato" panose="020F0502020204030203" pitchFamily="34" charset="0"/>
              <a:cs typeface="Lato" panose="020F0502020204030203" pitchFamily="34" charset="0"/>
            </a:endParaRPr>
          </a:p>
        </p:txBody>
      </p:sp>
      <p:sp>
        <p:nvSpPr>
          <p:cNvPr id="65" name="矩形 64"/>
          <p:cNvSpPr/>
          <p:nvPr/>
        </p:nvSpPr>
        <p:spPr>
          <a:xfrm>
            <a:off x="5619315" y="4775807"/>
            <a:ext cx="4127880" cy="1440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lumMod val="95000"/>
                  <a:lumOff val="5000"/>
                </a:schemeClr>
              </a:solidFill>
              <a:latin typeface="Lato" panose="020F0502020204030203" pitchFamily="34" charset="0"/>
              <a:cs typeface="Lato" panose="020F0502020204030203" pitchFamily="34" charset="0"/>
            </a:endParaRPr>
          </a:p>
        </p:txBody>
      </p:sp>
      <p:sp>
        <p:nvSpPr>
          <p:cNvPr id="61" name="矩形 60"/>
          <p:cNvSpPr/>
          <p:nvPr/>
        </p:nvSpPr>
        <p:spPr>
          <a:xfrm>
            <a:off x="5391096" y="3699945"/>
            <a:ext cx="216000" cy="1080000"/>
          </a:xfrm>
          <a:prstGeom prst="rect">
            <a:avLst/>
          </a:prstGeom>
          <a:solidFill>
            <a:schemeClr val="accent3">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ltLang="zh-CN" sz="1300" b="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Status</a:t>
            </a:r>
            <a:endParaRPr kumimoji="1" lang="zh-CN" altLang="en-US" sz="1300" b="1" dirty="0">
              <a:solidFill>
                <a:schemeClr val="bg1">
                  <a:lumMod val="95000"/>
                </a:schemeClr>
              </a:solidFill>
              <a:latin typeface="Lato" panose="020F0502020204030203" pitchFamily="34" charset="0"/>
              <a:cs typeface="Lato" panose="020F0502020204030203" pitchFamily="34" charset="0"/>
            </a:endParaRPr>
          </a:p>
        </p:txBody>
      </p:sp>
      <p:sp>
        <p:nvSpPr>
          <p:cNvPr id="66" name="矩形 65"/>
          <p:cNvSpPr/>
          <p:nvPr/>
        </p:nvSpPr>
        <p:spPr>
          <a:xfrm>
            <a:off x="5619315" y="3699945"/>
            <a:ext cx="4127880" cy="1080000"/>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lumMod val="95000"/>
                  <a:lumOff val="5000"/>
                </a:schemeClr>
              </a:solidFill>
              <a:latin typeface="Lato" panose="020F0502020204030203" pitchFamily="34" charset="0"/>
              <a:cs typeface="Lato" panose="020F0502020204030203" pitchFamily="34" charset="0"/>
            </a:endParaRPr>
          </a:p>
        </p:txBody>
      </p:sp>
      <p:sp>
        <p:nvSpPr>
          <p:cNvPr id="67" name="文本框 66"/>
          <p:cNvSpPr txBox="1"/>
          <p:nvPr/>
        </p:nvSpPr>
        <p:spPr>
          <a:xfrm>
            <a:off x="5603810" y="2307648"/>
            <a:ext cx="4143385" cy="307777"/>
          </a:xfrm>
          <a:prstGeom prst="rect">
            <a:avLst/>
          </a:prstGeom>
          <a:noFill/>
        </p:spPr>
        <p:txBody>
          <a:bodyPr wrap="square" rtlCol="0">
            <a:spAutoFit/>
          </a:bodyPr>
          <a:lstStyle/>
          <a:p>
            <a:pPr algn="ctr"/>
            <a:r>
              <a:rPr lang="en-GB" altLang="zh-CN" sz="1400" b="1" dirty="0">
                <a:latin typeface="Lato" panose="020F0502020204030203" pitchFamily="34" charset="0"/>
                <a:ea typeface="Lato" panose="020F0502020204030203" pitchFamily="34" charset="0"/>
                <a:cs typeface="Lato" panose="020F0502020204030203" pitchFamily="34" charset="0"/>
              </a:rPr>
              <a:t>Loan applicant information</a:t>
            </a:r>
            <a:endParaRPr lang="en-GB" altLang="zh-CN" sz="1400" dirty="0">
              <a:latin typeface="Lato" panose="020F0502020204030203" pitchFamily="34" charset="0"/>
              <a:ea typeface="Lato" panose="020F0502020204030203" pitchFamily="34" charset="0"/>
              <a:cs typeface="Lato" panose="020F0502020204030203" pitchFamily="34" charset="0"/>
            </a:endParaRPr>
          </a:p>
        </p:txBody>
      </p:sp>
      <p:sp>
        <p:nvSpPr>
          <p:cNvPr id="69" name="文本框 68"/>
          <p:cNvSpPr txBox="1"/>
          <p:nvPr/>
        </p:nvSpPr>
        <p:spPr>
          <a:xfrm>
            <a:off x="5776166" y="5113602"/>
            <a:ext cx="3823780" cy="1015663"/>
          </a:xfrm>
          <a:prstGeom prst="rect">
            <a:avLst/>
          </a:prstGeom>
          <a:noFill/>
        </p:spPr>
        <p:txBody>
          <a:bodyPr wrap="square" rtlCol="0">
            <a:spAutoFit/>
          </a:bodyPr>
          <a:lstStyle/>
          <a:p>
            <a:pPr marL="171450" indent="-171450" algn="just">
              <a:buFont typeface="Arial" panose="020B0604020202020204" pitchFamily="34" charset="0"/>
              <a:buChar char="•"/>
            </a:pPr>
            <a:r>
              <a:rPr kumimoji="1" lang="en-GB" altLang="zh-CN" sz="12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Company needs to understand the </a:t>
            </a:r>
            <a:r>
              <a:rPr kumimoji="1" lang="en-GB" altLang="zh-CN" sz="1200" b="1" i="1"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driving factors behind loan defaults</a:t>
            </a:r>
            <a:r>
              <a:rPr kumimoji="1" lang="en-GB" altLang="zh-CN" sz="12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 specifically the key indicator variables of default. </a:t>
            </a:r>
          </a:p>
          <a:p>
            <a:pPr marL="171450" indent="-171450" algn="just">
              <a:buFont typeface="Arial" panose="020B0604020202020204" pitchFamily="34" charset="0"/>
              <a:buChar char="•"/>
            </a:pPr>
            <a:r>
              <a:rPr kumimoji="1" lang="en-GB" altLang="zh-CN" sz="12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With this knowledge, the company can </a:t>
            </a:r>
            <a:r>
              <a:rPr kumimoji="1" lang="en-GB" altLang="zh-CN" sz="1200" b="1" i="1"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conduct risk assessments </a:t>
            </a:r>
            <a:r>
              <a:rPr kumimoji="1" lang="en-GB" altLang="zh-CN" sz="12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when evaluating loan applications.</a:t>
            </a:r>
            <a:endParaRPr kumimoji="1" lang="zh-CN" altLang="en-US" sz="1200" dirty="0">
              <a:latin typeface="Lato" panose="020F0502020204030203" pitchFamily="34" charset="0"/>
              <a:cs typeface="Lato" panose="020F0502020204030203" pitchFamily="34" charset="0"/>
            </a:endParaRPr>
          </a:p>
        </p:txBody>
      </p:sp>
      <p:sp>
        <p:nvSpPr>
          <p:cNvPr id="71" name="文本框 70"/>
          <p:cNvSpPr txBox="1"/>
          <p:nvPr/>
        </p:nvSpPr>
        <p:spPr>
          <a:xfrm>
            <a:off x="5776166" y="2653660"/>
            <a:ext cx="3823780" cy="461665"/>
          </a:xfrm>
          <a:prstGeom prst="rect">
            <a:avLst/>
          </a:prstGeom>
          <a:noFill/>
        </p:spPr>
        <p:txBody>
          <a:bodyPr wrap="square" rtlCol="0">
            <a:spAutoFit/>
          </a:bodyPr>
          <a:lstStyle/>
          <a:p>
            <a:pPr algn="just"/>
            <a:r>
              <a:rPr kumimoji="1" lang="en-GB" altLang="zh-CN" sz="1200" dirty="0">
                <a:latin typeface="Lato" panose="020F0502020204030203" pitchFamily="34" charset="0"/>
                <a:ea typeface="Lato" panose="020F0502020204030203" pitchFamily="34" charset="0"/>
                <a:cs typeface="Lato" panose="020F0502020204030203" pitchFamily="34" charset="0"/>
              </a:rPr>
              <a:t>We use a database from </a:t>
            </a:r>
            <a:r>
              <a:rPr kumimoji="1" lang="en-GB" altLang="zh-CN" sz="1200" b="1" i="1" dirty="0">
                <a:latin typeface="Lato" panose="020F0502020204030203" pitchFamily="34" charset="0"/>
                <a:ea typeface="Lato" panose="020F0502020204030203" pitchFamily="34" charset="0"/>
                <a:cs typeface="Lato" panose="020F0502020204030203" pitchFamily="34" charset="0"/>
              </a:rPr>
              <a:t>Kaggle</a:t>
            </a:r>
            <a:r>
              <a:rPr kumimoji="1" lang="en-GB" altLang="zh-CN" sz="1200" dirty="0">
                <a:latin typeface="Lato" panose="020F0502020204030203" pitchFamily="34" charset="0"/>
                <a:ea typeface="Lato" panose="020F0502020204030203" pitchFamily="34" charset="0"/>
                <a:cs typeface="Lato" panose="020F0502020204030203" pitchFamily="34" charset="0"/>
              </a:rPr>
              <a:t> that includes </a:t>
            </a:r>
            <a:r>
              <a:rPr kumimoji="1" lang="en-GB" altLang="zh-CN" sz="1200" b="1" dirty="0">
                <a:latin typeface="Lato" panose="020F0502020204030203" pitchFamily="34" charset="0"/>
                <a:ea typeface="Lato" panose="020F0502020204030203" pitchFamily="34" charset="0"/>
                <a:cs typeface="Lato" panose="020F0502020204030203" pitchFamily="34" charset="0"/>
              </a:rPr>
              <a:t>27 </a:t>
            </a:r>
            <a:r>
              <a:rPr kumimoji="1" lang="en-GB" altLang="zh-CN" sz="1200" dirty="0">
                <a:latin typeface="Lato" panose="020F0502020204030203" pitchFamily="34" charset="0"/>
                <a:ea typeface="Lato" panose="020F0502020204030203" pitchFamily="34" charset="0"/>
                <a:cs typeface="Lato" panose="020F0502020204030203" pitchFamily="34" charset="0"/>
              </a:rPr>
              <a:t>sets of </a:t>
            </a:r>
            <a:r>
              <a:rPr kumimoji="1" lang="en-GB" altLang="zh-CN" sz="1200" b="1" dirty="0">
                <a:latin typeface="Lato" panose="020F0502020204030203" pitchFamily="34" charset="0"/>
                <a:ea typeface="Lato" panose="020F0502020204030203" pitchFamily="34" charset="0"/>
                <a:cs typeface="Lato" panose="020F0502020204030203" pitchFamily="34" charset="0"/>
              </a:rPr>
              <a:t>variables</a:t>
            </a:r>
            <a:r>
              <a:rPr kumimoji="1" lang="en-US" altLang="zh-CN" sz="1200" b="1" dirty="0">
                <a:latin typeface="Lato" panose="020F0502020204030203" pitchFamily="34" charset="0"/>
                <a:ea typeface="Lato" panose="020F0502020204030203" pitchFamily="34" charset="0"/>
                <a:cs typeface="Lato" panose="020F0502020204030203" pitchFamily="34" charset="0"/>
              </a:rPr>
              <a:t>, </a:t>
            </a:r>
            <a:r>
              <a:rPr kumimoji="1" lang="en-US" altLang="zh-CN" sz="1200" dirty="0">
                <a:latin typeface="Lato" panose="020F0502020204030203" pitchFamily="34" charset="0"/>
                <a:ea typeface="Lato" panose="020F0502020204030203" pitchFamily="34" charset="0"/>
                <a:cs typeface="Lato" panose="020F0502020204030203" pitchFamily="34" charset="0"/>
              </a:rPr>
              <a:t>including:</a:t>
            </a:r>
            <a:endParaRPr kumimoji="1" lang="zh-CN" altLang="en-US" sz="1200" dirty="0">
              <a:latin typeface="Lato" panose="020F0502020204030203" pitchFamily="34" charset="0"/>
              <a:cs typeface="Lato" panose="020F0502020204030203" pitchFamily="34" charset="0"/>
            </a:endParaRPr>
          </a:p>
        </p:txBody>
      </p:sp>
      <p:sp>
        <p:nvSpPr>
          <p:cNvPr id="72" name="文本框 71"/>
          <p:cNvSpPr txBox="1"/>
          <p:nvPr/>
        </p:nvSpPr>
        <p:spPr>
          <a:xfrm>
            <a:off x="5776165" y="3076150"/>
            <a:ext cx="3823781" cy="553998"/>
          </a:xfrm>
          <a:prstGeom prst="rect">
            <a:avLst/>
          </a:prstGeom>
          <a:noFill/>
        </p:spPr>
        <p:txBody>
          <a:bodyPr wrap="square" numCol="1" rtlCol="0">
            <a:spAutoFit/>
          </a:bodyPr>
          <a:lstStyle/>
          <a:p>
            <a:r>
              <a:rPr kumimoji="1" lang="en-US" altLang="zh-CN" sz="1000" dirty="0">
                <a:solidFill>
                  <a:schemeClr val="accent6">
                    <a:lumMod val="50000"/>
                  </a:schemeClr>
                </a:solidFill>
                <a:latin typeface="Lato" panose="020F0502020204030203" pitchFamily="34" charset="0"/>
                <a:cs typeface="Lato" panose="020F0502020204030203" pitchFamily="34" charset="0"/>
              </a:rPr>
              <a:t>Loan Interest Rate; Monthly Loan Payment; Loan Term; </a:t>
            </a:r>
            <a:br>
              <a:rPr kumimoji="1" lang="en-US" altLang="zh-CN" sz="1000" dirty="0">
                <a:solidFill>
                  <a:schemeClr val="accent6">
                    <a:lumMod val="50000"/>
                  </a:schemeClr>
                </a:solidFill>
                <a:latin typeface="Lato" panose="020F0502020204030203" pitchFamily="34" charset="0"/>
                <a:cs typeface="Lato" panose="020F0502020204030203" pitchFamily="34" charset="0"/>
              </a:rPr>
            </a:br>
            <a:r>
              <a:rPr kumimoji="1" lang="en-US" altLang="zh-CN" sz="1000" dirty="0">
                <a:solidFill>
                  <a:schemeClr val="accent6">
                    <a:lumMod val="50000"/>
                  </a:schemeClr>
                </a:solidFill>
                <a:latin typeface="Lato" panose="020F0502020204030203" pitchFamily="34" charset="0"/>
                <a:cs typeface="Lato" panose="020F0502020204030203" pitchFamily="34" charset="0"/>
              </a:rPr>
              <a:t>Loan Purpose; Homeownership Status; Income Status; </a:t>
            </a:r>
          </a:p>
          <a:p>
            <a:r>
              <a:rPr kumimoji="1" lang="en-US" altLang="zh-CN" sz="1000" dirty="0">
                <a:solidFill>
                  <a:schemeClr val="accent6">
                    <a:lumMod val="50000"/>
                  </a:schemeClr>
                </a:solidFill>
                <a:latin typeface="Lato" panose="020F0502020204030203" pitchFamily="34" charset="0"/>
                <a:cs typeface="Lato" panose="020F0502020204030203" pitchFamily="34" charset="0"/>
              </a:rPr>
              <a:t>Debt-to-income ratio </a:t>
            </a:r>
            <a:r>
              <a:rPr kumimoji="1" lang="en-US" altLang="zh-CN" sz="1000" i="1" dirty="0">
                <a:solidFill>
                  <a:schemeClr val="accent6">
                    <a:lumMod val="50000"/>
                  </a:schemeClr>
                </a:solidFill>
                <a:latin typeface="Lato" panose="020F0502020204030203" pitchFamily="34" charset="0"/>
                <a:cs typeface="Lato" panose="020F0502020204030203" pitchFamily="34" charset="0"/>
              </a:rPr>
              <a:t>and other variables.</a:t>
            </a:r>
          </a:p>
        </p:txBody>
      </p:sp>
      <p:sp>
        <p:nvSpPr>
          <p:cNvPr id="74" name="文本框 73"/>
          <p:cNvSpPr txBox="1"/>
          <p:nvPr/>
        </p:nvSpPr>
        <p:spPr>
          <a:xfrm>
            <a:off x="5588305" y="3740271"/>
            <a:ext cx="4143385" cy="307777"/>
          </a:xfrm>
          <a:prstGeom prst="rect">
            <a:avLst/>
          </a:prstGeom>
          <a:noFill/>
        </p:spPr>
        <p:txBody>
          <a:bodyPr wrap="square" rtlCol="0">
            <a:spAutoFit/>
          </a:bodyPr>
          <a:lstStyle/>
          <a:p>
            <a:pPr algn="ctr"/>
            <a:r>
              <a:rPr lang="en-GB" altLang="zh-CN" sz="1400" b="1" dirty="0">
                <a:latin typeface="Lato" panose="020F0502020204030203" pitchFamily="34" charset="0"/>
                <a:ea typeface="Lato" panose="020F0502020204030203" pitchFamily="34" charset="0"/>
                <a:cs typeface="Lato" panose="020F0502020204030203" pitchFamily="34" charset="0"/>
              </a:rPr>
              <a:t>Applicant Status</a:t>
            </a:r>
          </a:p>
        </p:txBody>
      </p:sp>
      <p:sp>
        <p:nvSpPr>
          <p:cNvPr id="75" name="文本框 74"/>
          <p:cNvSpPr txBox="1"/>
          <p:nvPr/>
        </p:nvSpPr>
        <p:spPr>
          <a:xfrm>
            <a:off x="5776166" y="4047115"/>
            <a:ext cx="3836335" cy="646331"/>
          </a:xfrm>
          <a:prstGeom prst="rect">
            <a:avLst/>
          </a:prstGeom>
          <a:noFill/>
        </p:spPr>
        <p:txBody>
          <a:bodyPr wrap="square" rtlCol="0">
            <a:spAutoFit/>
          </a:bodyPr>
          <a:lstStyle/>
          <a:p>
            <a:pPr algn="just"/>
            <a:r>
              <a:rPr lang="en-GB" altLang="zh-CN" sz="1200" dirty="0">
                <a:latin typeface="Lato" panose="020F0502020204030203" pitchFamily="34" charset="0"/>
                <a:ea typeface="Lato" panose="020F0502020204030203" pitchFamily="34" charset="0"/>
                <a:cs typeface="Lato" panose="020F0502020204030203" pitchFamily="34" charset="0"/>
              </a:rPr>
              <a:t>In cases where previous loan applicants have </a:t>
            </a:r>
            <a:r>
              <a:rPr lang="en-GB" altLang="zh-CN" sz="1200" b="1" dirty="0">
                <a:latin typeface="Lato" panose="020F0502020204030203" pitchFamily="34" charset="0"/>
                <a:ea typeface="Lato" panose="020F0502020204030203" pitchFamily="34" charset="0"/>
                <a:cs typeface="Lato" panose="020F0502020204030203" pitchFamily="34" charset="0"/>
              </a:rPr>
              <a:t>refused to repay</a:t>
            </a:r>
            <a:r>
              <a:rPr lang="en-GB" altLang="zh-CN" sz="1200" dirty="0">
                <a:latin typeface="Lato" panose="020F0502020204030203" pitchFamily="34" charset="0"/>
                <a:ea typeface="Lato" panose="020F0502020204030203" pitchFamily="34" charset="0"/>
                <a:cs typeface="Lato" panose="020F0502020204030203" pitchFamily="34" charset="0"/>
              </a:rPr>
              <a:t> or </a:t>
            </a:r>
            <a:r>
              <a:rPr lang="en-GB" altLang="zh-CN" sz="1200" b="1" dirty="0">
                <a:latin typeface="Lato" panose="020F0502020204030203" pitchFamily="34" charset="0"/>
                <a:ea typeface="Lato" panose="020F0502020204030203" pitchFamily="34" charset="0"/>
                <a:cs typeface="Lato" panose="020F0502020204030203" pitchFamily="34" charset="0"/>
              </a:rPr>
              <a:t>absconded with the funds</a:t>
            </a:r>
            <a:r>
              <a:rPr lang="en-GB" altLang="zh-CN" sz="1200" dirty="0">
                <a:latin typeface="Lato" panose="020F0502020204030203" pitchFamily="34" charset="0"/>
                <a:ea typeface="Lato" panose="020F0502020204030203" pitchFamily="34" charset="0"/>
                <a:cs typeface="Lato" panose="020F0502020204030203" pitchFamily="34" charset="0"/>
              </a:rPr>
              <a:t>, they are labeled as </a:t>
            </a:r>
            <a:r>
              <a:rPr lang="en-GB" altLang="zh-CN" sz="1200" b="1" dirty="0">
                <a:latin typeface="Lato" panose="020F0502020204030203" pitchFamily="34" charset="0"/>
                <a:ea typeface="Lato" panose="020F0502020204030203" pitchFamily="34" charset="0"/>
                <a:cs typeface="Lato" panose="020F0502020204030203" pitchFamily="34" charset="0"/>
              </a:rPr>
              <a:t>“charged off”</a:t>
            </a:r>
            <a:r>
              <a:rPr lang="en-GB" altLang="zh-CN" sz="1200" dirty="0">
                <a:latin typeface="Lato" panose="020F0502020204030203" pitchFamily="34" charset="0"/>
                <a:ea typeface="Lato" panose="020F0502020204030203" pitchFamily="34" charset="0"/>
                <a:cs typeface="Lato" panose="020F0502020204030203" pitchFamily="34" charset="0"/>
              </a:rPr>
              <a:t>.</a:t>
            </a:r>
            <a:endParaRPr kumimoji="1" lang="zh-CN" altLang="en-US" sz="1200" dirty="0">
              <a:latin typeface="Lato" panose="020F0502020204030203" pitchFamily="34" charset="0"/>
              <a:cs typeface="Lato" panose="020F0502020204030203" pitchFamily="34" charset="0"/>
            </a:endParaRPr>
          </a:p>
        </p:txBody>
      </p:sp>
      <p:sp>
        <p:nvSpPr>
          <p:cNvPr id="76" name="文本框 75"/>
          <p:cNvSpPr txBox="1"/>
          <p:nvPr/>
        </p:nvSpPr>
        <p:spPr>
          <a:xfrm>
            <a:off x="5588304" y="4850523"/>
            <a:ext cx="4143385" cy="307777"/>
          </a:xfrm>
          <a:prstGeom prst="rect">
            <a:avLst/>
          </a:prstGeom>
          <a:noFill/>
        </p:spPr>
        <p:txBody>
          <a:bodyPr wrap="square" rtlCol="0">
            <a:spAutoFit/>
          </a:bodyPr>
          <a:lstStyle/>
          <a:p>
            <a:pPr algn="ctr"/>
            <a:r>
              <a:rPr lang="en-GB" altLang="zh-CN" sz="1400" b="1" dirty="0">
                <a:latin typeface="Lato" panose="020F0502020204030203" pitchFamily="34" charset="0"/>
                <a:ea typeface="Lato" panose="020F0502020204030203" pitchFamily="34" charset="0"/>
                <a:cs typeface="Lato" panose="020F0502020204030203" pitchFamily="34" charset="0"/>
              </a:rPr>
              <a:t>Purpose</a:t>
            </a:r>
          </a:p>
        </p:txBody>
      </p:sp>
      <p:grpSp>
        <p:nvGrpSpPr>
          <p:cNvPr id="97" name="组合 96"/>
          <p:cNvGrpSpPr/>
          <p:nvPr/>
        </p:nvGrpSpPr>
        <p:grpSpPr>
          <a:xfrm>
            <a:off x="5230628" y="2250337"/>
            <a:ext cx="144001" cy="3965469"/>
            <a:chOff x="5234498" y="1904026"/>
            <a:chExt cx="144001" cy="3965469"/>
          </a:xfrm>
        </p:grpSpPr>
        <p:sp>
          <p:nvSpPr>
            <p:cNvPr id="59" name="矩形 58"/>
            <p:cNvSpPr/>
            <p:nvPr/>
          </p:nvSpPr>
          <p:spPr>
            <a:xfrm>
              <a:off x="5234498" y="2199079"/>
              <a:ext cx="144000" cy="3419173"/>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altLang="zh-CN" sz="1300" b="1" dirty="0">
                <a:solidFill>
                  <a:schemeClr val="tx1">
                    <a:lumMod val="65000"/>
                    <a:lumOff val="3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84" name="直角三角形 83"/>
            <p:cNvSpPr/>
            <p:nvPr/>
          </p:nvSpPr>
          <p:spPr>
            <a:xfrm rot="16200000">
              <a:off x="5157120" y="1981405"/>
              <a:ext cx="298757" cy="14400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5" name="直角三角形 84"/>
            <p:cNvSpPr/>
            <p:nvPr/>
          </p:nvSpPr>
          <p:spPr>
            <a:xfrm rot="5400000" flipV="1">
              <a:off x="5180876" y="5671873"/>
              <a:ext cx="251244" cy="14400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7" name="组合 106"/>
          <p:cNvGrpSpPr/>
          <p:nvPr/>
        </p:nvGrpSpPr>
        <p:grpSpPr>
          <a:xfrm>
            <a:off x="10083981" y="2973843"/>
            <a:ext cx="1920920" cy="2486727"/>
            <a:chOff x="10081653" y="2725151"/>
            <a:chExt cx="1920920" cy="2486727"/>
          </a:xfrm>
        </p:grpSpPr>
        <p:sp>
          <p:nvSpPr>
            <p:cNvPr id="79" name="文本框 78"/>
            <p:cNvSpPr txBox="1"/>
            <p:nvPr/>
          </p:nvSpPr>
          <p:spPr>
            <a:xfrm>
              <a:off x="10452842" y="3306974"/>
              <a:ext cx="1549731" cy="830997"/>
            </a:xfrm>
            <a:prstGeom prst="rect">
              <a:avLst/>
            </a:prstGeom>
            <a:noFill/>
          </p:spPr>
          <p:txBody>
            <a:bodyPr wrap="square" rtlCol="0">
              <a:spAutoFit/>
            </a:bodyPr>
            <a:lstStyle/>
            <a:p>
              <a:r>
                <a:rPr lang="en-GB" altLang="zh-CN" sz="1200" i="1" dirty="0">
                  <a:latin typeface="Lato" panose="020F0502020204030203" pitchFamily="34" charset="0"/>
                  <a:ea typeface="Lato" panose="020F0502020204030203" pitchFamily="34" charset="0"/>
                  <a:cs typeface="Lato" panose="020F0502020204030203" pitchFamily="34" charset="0"/>
                </a:rPr>
                <a:t>Using EDA and machine learning to identify “default” applicants</a:t>
              </a:r>
              <a:r>
                <a:rPr lang="en-US" altLang="zh-CN" sz="1200" i="1" dirty="0">
                  <a:latin typeface="Lato" panose="020F0502020204030203" pitchFamily="34" charset="0"/>
                  <a:ea typeface="Lato" panose="020F0502020204030203" pitchFamily="34" charset="0"/>
                  <a:cs typeface="Lato" panose="020F0502020204030203" pitchFamily="34" charset="0"/>
                </a:rPr>
                <a:t>.</a:t>
              </a:r>
              <a:endParaRPr lang="en-GB" altLang="zh-CN" sz="1200" i="1" dirty="0">
                <a:latin typeface="Lato" panose="020F0502020204030203" pitchFamily="34" charset="0"/>
                <a:ea typeface="Lato" panose="020F0502020204030203" pitchFamily="34" charset="0"/>
                <a:cs typeface="Lato" panose="020F0502020204030203" pitchFamily="34" charset="0"/>
              </a:endParaRPr>
            </a:p>
          </p:txBody>
        </p:sp>
        <p:sp>
          <p:nvSpPr>
            <p:cNvPr id="98" name="矩形 97"/>
            <p:cNvSpPr/>
            <p:nvPr/>
          </p:nvSpPr>
          <p:spPr>
            <a:xfrm rot="5400000">
              <a:off x="9350332" y="4211436"/>
              <a:ext cx="1800000" cy="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p:cNvSpPr txBox="1"/>
            <p:nvPr/>
          </p:nvSpPr>
          <p:spPr>
            <a:xfrm>
              <a:off x="10452842" y="4137971"/>
              <a:ext cx="1549731" cy="1015663"/>
            </a:xfrm>
            <a:prstGeom prst="rect">
              <a:avLst/>
            </a:prstGeom>
            <a:noFill/>
          </p:spPr>
          <p:txBody>
            <a:bodyPr wrap="square" rtlCol="0">
              <a:spAutoFit/>
            </a:bodyPr>
            <a:lstStyle/>
            <a:p>
              <a:r>
                <a:rPr lang="en-GB" altLang="zh-CN" sz="1200" i="1" dirty="0">
                  <a:latin typeface="Lato" panose="020F0502020204030203" pitchFamily="34" charset="0"/>
                  <a:ea typeface="Lato" panose="020F0502020204030203" pitchFamily="34" charset="0"/>
                  <a:cs typeface="Lato" panose="020F0502020204030203" pitchFamily="34" charset="0"/>
                </a:rPr>
                <a:t>Providing valuable insights for the company's risk assessment during loan approval.</a:t>
              </a:r>
              <a:endParaRPr kumimoji="1" lang="zh-CN" altLang="en-US" sz="1200" i="1" dirty="0">
                <a:latin typeface="Lato" panose="020F0502020204030203" pitchFamily="34" charset="0"/>
                <a:cs typeface="Lato" panose="020F0502020204030203" pitchFamily="34" charset="0"/>
              </a:endParaRPr>
            </a:p>
          </p:txBody>
        </p:sp>
        <p:sp>
          <p:nvSpPr>
            <p:cNvPr id="101" name="iṩľidè"/>
            <p:cNvSpPr/>
            <p:nvPr/>
          </p:nvSpPr>
          <p:spPr>
            <a:xfrm rot="16200000">
              <a:off x="10132452" y="4536420"/>
              <a:ext cx="239247" cy="218764"/>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noAutofit/>
            </a:bodyPr>
            <a:lstStyle/>
            <a:p>
              <a:pPr algn="ctr" defTabSz="913765"/>
              <a:r>
                <a:rPr lang="en-US" altLang="zh-CN" sz="1000" b="1" dirty="0">
                  <a:solidFill>
                    <a:schemeClr val="bg1"/>
                  </a:solidFill>
                  <a:latin typeface="Lato" panose="020F0502020204030203"/>
                </a:rPr>
                <a:t>2</a:t>
              </a:r>
              <a:endParaRPr lang="zh-CN" altLang="en-US" sz="1000" b="1" dirty="0">
                <a:solidFill>
                  <a:schemeClr val="bg1"/>
                </a:solidFill>
                <a:latin typeface="Lato" panose="020F0502020204030203"/>
              </a:endParaRPr>
            </a:p>
          </p:txBody>
        </p:sp>
        <p:sp>
          <p:nvSpPr>
            <p:cNvPr id="104" name="iṩľidè"/>
            <p:cNvSpPr/>
            <p:nvPr/>
          </p:nvSpPr>
          <p:spPr>
            <a:xfrm rot="16200000">
              <a:off x="10130709" y="3613090"/>
              <a:ext cx="239247" cy="218764"/>
            </a:xfrm>
            <a:prstGeom prst="ellipse">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0" scaled="1"/>
              <a:tileRect/>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noAutofit/>
            </a:bodyPr>
            <a:lstStyle/>
            <a:p>
              <a:pPr algn="ctr" defTabSz="913765"/>
              <a:r>
                <a:rPr lang="en-US" altLang="zh-CN" sz="1000" b="1" dirty="0">
                  <a:solidFill>
                    <a:schemeClr val="bg1"/>
                  </a:solidFill>
                  <a:latin typeface="Lato" panose="020F0502020204030203"/>
                </a:rPr>
                <a:t>1</a:t>
              </a:r>
              <a:endParaRPr lang="zh-CN" altLang="en-US" sz="1000" b="1" dirty="0">
                <a:solidFill>
                  <a:schemeClr val="bg1"/>
                </a:solidFill>
                <a:latin typeface="Lato" panose="020F0502020204030203"/>
              </a:endParaRPr>
            </a:p>
          </p:txBody>
        </p:sp>
        <p:sp>
          <p:nvSpPr>
            <p:cNvPr id="105" name="矩形 104"/>
            <p:cNvSpPr/>
            <p:nvPr/>
          </p:nvSpPr>
          <p:spPr>
            <a:xfrm>
              <a:off x="10081653" y="2986761"/>
              <a:ext cx="1893576" cy="2225117"/>
            </a:xfrm>
            <a:prstGeom prst="rect">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文本框 105"/>
            <p:cNvSpPr txBox="1"/>
            <p:nvPr/>
          </p:nvSpPr>
          <p:spPr>
            <a:xfrm>
              <a:off x="10515205" y="2725151"/>
              <a:ext cx="1026555" cy="523220"/>
            </a:xfrm>
            <a:prstGeom prst="rect">
              <a:avLst/>
            </a:prstGeom>
            <a:solidFill>
              <a:schemeClr val="accent3">
                <a:lumMod val="75000"/>
              </a:schemeClr>
            </a:solidFill>
          </p:spPr>
          <p:txBody>
            <a:bodyPr wrap="square" rtlCol="0" anchor="t">
              <a:spAutoFit/>
            </a:bodyPr>
            <a:lstStyle/>
            <a:p>
              <a:pPr algn="ctr"/>
              <a:r>
                <a:rPr kumimoji="1" lang="en-GB" altLang="zh-CN" sz="1400" b="1" i="1" dirty="0">
                  <a:solidFill>
                    <a:schemeClr val="bg1"/>
                  </a:solidFill>
                  <a:latin typeface="Lato" panose="020F0502020204030203" pitchFamily="34" charset="0"/>
                  <a:cs typeface="Lato" panose="020F0502020204030203" pitchFamily="34" charset="0"/>
                </a:rPr>
                <a:t>Research Purpose</a:t>
              </a:r>
              <a:endParaRPr kumimoji="1" lang="zh-CN" altLang="en-US" sz="1400" b="1" i="1" dirty="0">
                <a:solidFill>
                  <a:schemeClr val="bg1"/>
                </a:solidFill>
                <a:latin typeface="Lato" panose="020F0502020204030203" pitchFamily="34" charset="0"/>
                <a:cs typeface="Lato" panose="020F0502020204030203" pitchFamily="34" charset="0"/>
              </a:endParaRPr>
            </a:p>
          </p:txBody>
        </p:sp>
      </p:grpSp>
      <p:grpSp>
        <p:nvGrpSpPr>
          <p:cNvPr id="115" name="组合 114"/>
          <p:cNvGrpSpPr/>
          <p:nvPr/>
        </p:nvGrpSpPr>
        <p:grpSpPr>
          <a:xfrm>
            <a:off x="9747704" y="2262162"/>
            <a:ext cx="234000" cy="3960000"/>
            <a:chOff x="9769220" y="2176098"/>
            <a:chExt cx="180000" cy="3960000"/>
          </a:xfrm>
        </p:grpSpPr>
        <p:sp>
          <p:nvSpPr>
            <p:cNvPr id="112" name="矩形 111"/>
            <p:cNvSpPr/>
            <p:nvPr/>
          </p:nvSpPr>
          <p:spPr>
            <a:xfrm flipH="1">
              <a:off x="9769220" y="2896098"/>
              <a:ext cx="180000" cy="2520000"/>
            </a:xfrm>
            <a:prstGeom prst="rect">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直角三角形 112"/>
            <p:cNvSpPr/>
            <p:nvPr/>
          </p:nvSpPr>
          <p:spPr>
            <a:xfrm rot="5400000" flipH="1">
              <a:off x="9499220" y="2446098"/>
              <a:ext cx="720000" cy="1800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4" name="直角三角形 113"/>
            <p:cNvSpPr/>
            <p:nvPr/>
          </p:nvSpPr>
          <p:spPr>
            <a:xfrm rot="16200000" flipH="1" flipV="1">
              <a:off x="9499220" y="5686098"/>
              <a:ext cx="720000" cy="1800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6" name="组合 115"/>
          <p:cNvGrpSpPr/>
          <p:nvPr/>
        </p:nvGrpSpPr>
        <p:grpSpPr>
          <a:xfrm>
            <a:off x="5776165" y="1727639"/>
            <a:ext cx="3454962" cy="307777"/>
            <a:chOff x="1248903" y="1887187"/>
            <a:chExt cx="3454962" cy="307777"/>
          </a:xfrm>
        </p:grpSpPr>
        <p:grpSp>
          <p:nvGrpSpPr>
            <p:cNvPr id="117" name="组合 116"/>
            <p:cNvGrpSpPr/>
            <p:nvPr/>
          </p:nvGrpSpPr>
          <p:grpSpPr>
            <a:xfrm>
              <a:off x="1248903" y="1898140"/>
              <a:ext cx="3454962" cy="296824"/>
              <a:chOff x="769434" y="1349298"/>
              <a:chExt cx="3778035" cy="296824"/>
            </a:xfrm>
            <a:solidFill>
              <a:schemeClr val="accent4">
                <a:lumMod val="50000"/>
              </a:schemeClr>
            </a:solidFill>
          </p:grpSpPr>
          <p:sp>
            <p:nvSpPr>
              <p:cNvPr id="119" name="任意形状 118"/>
              <p:cNvSpPr/>
              <p:nvPr/>
            </p:nvSpPr>
            <p:spPr>
              <a:xfrm>
                <a:off x="4393580" y="1349298"/>
                <a:ext cx="153889" cy="296824"/>
              </a:xfrm>
              <a:custGeom>
                <a:avLst/>
                <a:gdLst>
                  <a:gd name="connsiteX0" fmla="*/ 0 w 153889"/>
                  <a:gd name="connsiteY0" fmla="*/ 0 h 296824"/>
                  <a:gd name="connsiteX1" fmla="*/ 10954 w 153889"/>
                  <a:gd name="connsiteY1" fmla="*/ 0 h 296824"/>
                  <a:gd name="connsiteX2" fmla="*/ 153889 w 153889"/>
                  <a:gd name="connsiteY2" fmla="*/ 142935 h 296824"/>
                  <a:gd name="connsiteX3" fmla="*/ 0 w 153889"/>
                  <a:gd name="connsiteY3" fmla="*/ 296824 h 296824"/>
                  <a:gd name="connsiteX4" fmla="*/ 0 w 153889"/>
                  <a:gd name="connsiteY4" fmla="*/ 0 h 29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89" h="296824">
                    <a:moveTo>
                      <a:pt x="0" y="0"/>
                    </a:moveTo>
                    <a:lnTo>
                      <a:pt x="10954" y="0"/>
                    </a:lnTo>
                    <a:lnTo>
                      <a:pt x="153889" y="142935"/>
                    </a:lnTo>
                    <a:lnTo>
                      <a:pt x="0" y="2968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bg1"/>
                  </a:solidFill>
                </a:endParaRPr>
              </a:p>
            </p:txBody>
          </p:sp>
          <p:sp>
            <p:nvSpPr>
              <p:cNvPr id="120" name="任意形状 119"/>
              <p:cNvSpPr/>
              <p:nvPr/>
            </p:nvSpPr>
            <p:spPr>
              <a:xfrm>
                <a:off x="769434" y="1349298"/>
                <a:ext cx="3624146" cy="296824"/>
              </a:xfrm>
              <a:custGeom>
                <a:avLst/>
                <a:gdLst>
                  <a:gd name="connsiteX0" fmla="*/ 10954 w 3624146"/>
                  <a:gd name="connsiteY0" fmla="*/ 0 h 296824"/>
                  <a:gd name="connsiteX1" fmla="*/ 3624146 w 3624146"/>
                  <a:gd name="connsiteY1" fmla="*/ 0 h 296824"/>
                  <a:gd name="connsiteX2" fmla="*/ 3624146 w 3624146"/>
                  <a:gd name="connsiteY2" fmla="*/ 296824 h 296824"/>
                  <a:gd name="connsiteX3" fmla="*/ 0 w 3624146"/>
                  <a:gd name="connsiteY3" fmla="*/ 296824 h 296824"/>
                  <a:gd name="connsiteX4" fmla="*/ 153889 w 3624146"/>
                  <a:gd name="connsiteY4" fmla="*/ 142935 h 296824"/>
                  <a:gd name="connsiteX5" fmla="*/ 10954 w 3624146"/>
                  <a:gd name="connsiteY5" fmla="*/ 0 h 29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46" h="296824">
                    <a:moveTo>
                      <a:pt x="10954" y="0"/>
                    </a:moveTo>
                    <a:lnTo>
                      <a:pt x="3624146" y="0"/>
                    </a:lnTo>
                    <a:lnTo>
                      <a:pt x="3624146" y="296824"/>
                    </a:lnTo>
                    <a:lnTo>
                      <a:pt x="0" y="296824"/>
                    </a:lnTo>
                    <a:lnTo>
                      <a:pt x="153889" y="142935"/>
                    </a:lnTo>
                    <a:lnTo>
                      <a:pt x="1095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bg1"/>
                  </a:solidFill>
                </a:endParaRPr>
              </a:p>
            </p:txBody>
          </p:sp>
        </p:grpSp>
        <p:sp>
          <p:nvSpPr>
            <p:cNvPr id="118" name="文本框 117"/>
            <p:cNvSpPr txBox="1"/>
            <p:nvPr/>
          </p:nvSpPr>
          <p:spPr>
            <a:xfrm>
              <a:off x="2151608" y="1887187"/>
              <a:ext cx="1767392" cy="307777"/>
            </a:xfrm>
            <a:prstGeom prst="rect">
              <a:avLst/>
            </a:prstGeom>
            <a:noFill/>
          </p:spPr>
          <p:txBody>
            <a:bodyPr wrap="square" rtlCol="0">
              <a:spAutoFit/>
            </a:bodyPr>
            <a:lstStyle/>
            <a:p>
              <a:r>
                <a:rPr kumimoji="1" lang="en-GB" altLang="zh-CN" sz="1400" b="1" i="1" dirty="0">
                  <a:solidFill>
                    <a:schemeClr val="bg1"/>
                  </a:solidFill>
                  <a:latin typeface="Lato" panose="020F0502020204030203" pitchFamily="34" charset="0"/>
                  <a:cs typeface="Lato" panose="020F0502020204030203" pitchFamily="34" charset="0"/>
                </a:rPr>
                <a:t>Business Objectives</a:t>
              </a:r>
            </a:p>
          </p:txBody>
        </p:sp>
      </p:grpSp>
      <p:sp>
        <p:nvSpPr>
          <p:cNvPr id="121" name="燕尾形 120"/>
          <p:cNvSpPr/>
          <p:nvPr/>
        </p:nvSpPr>
        <p:spPr>
          <a:xfrm>
            <a:off x="5355880" y="755173"/>
            <a:ext cx="372496" cy="484632"/>
          </a:xfrm>
          <a:prstGeom prst="chevron">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p:cNvSpPr txBox="1"/>
          <p:nvPr/>
        </p:nvSpPr>
        <p:spPr>
          <a:xfrm>
            <a:off x="710832" y="2599550"/>
            <a:ext cx="3958492" cy="3402470"/>
          </a:xfrm>
          <a:prstGeom prst="rect">
            <a:avLst/>
          </a:prstGeom>
        </p:spPr>
        <p:txBody>
          <a:bodyPr wrap="square"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panose="020F05020202040302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rPr>
              <a:t>02</a:t>
            </a:r>
            <a:endParaRPr lang="zh-CN" altLang="en-US" sz="19900" dirty="0">
              <a:solidFill>
                <a:schemeClr val="bg1"/>
              </a:solidFill>
              <a:effectLst>
                <a:outerShdw blurRad="127000" dist="63500" dir="2700000" algn="tl" rotWithShape="0">
                  <a:schemeClr val="tx1">
                    <a:alpha val="10000"/>
                  </a:schemeClr>
                </a:outerShdw>
              </a:effectLst>
              <a:latin typeface="Lato Black" panose="020F0502020204030203" pitchFamily="34" charset="0"/>
              <a:cs typeface="Lato Light" panose="020F0502020204030203" pitchFamily="34" charset="0"/>
            </a:endParaRPr>
          </a:p>
        </p:txBody>
      </p:sp>
      <p:sp>
        <p:nvSpPr>
          <p:cNvPr id="3" name="文本占位符 2"/>
          <p:cNvSpPr>
            <a:spLocks noGrp="1"/>
          </p:cNvSpPr>
          <p:nvPr>
            <p:ph type="body" sz="quarter" idx="10"/>
          </p:nvPr>
        </p:nvSpPr>
        <p:spPr>
          <a:xfrm>
            <a:off x="4893945" y="4005580"/>
            <a:ext cx="6770370" cy="808990"/>
          </a:xfrm>
        </p:spPr>
        <p:txBody>
          <a:bodyPr/>
          <a:lstStyle/>
          <a:p>
            <a:r>
              <a:rPr lang="en-US" altLang="zh-CN" dirty="0"/>
              <a:t>EDA &amp; Data Preprocessing</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Loan status </a:t>
            </a:r>
            <a:endParaRPr dirty="0"/>
          </a:p>
        </p:txBody>
      </p:sp>
      <p:sp>
        <p:nvSpPr>
          <p:cNvPr id="3" name="文本占位符 2"/>
          <p:cNvSpPr>
            <a:spLocks noGrp="1"/>
          </p:cNvSpPr>
          <p:nvPr>
            <p:ph type="body" sz="quarter" idx="14"/>
          </p:nvPr>
        </p:nvSpPr>
        <p:spPr/>
        <p:txBody>
          <a:bodyPr/>
          <a:lstStyle/>
          <a:p>
            <a:r>
              <a:rPr lang="en-US" altLang="zh-CN" dirty="0"/>
              <a:t>EDA</a:t>
            </a:r>
          </a:p>
        </p:txBody>
      </p:sp>
      <p:sp>
        <p:nvSpPr>
          <p:cNvPr id="9" name="矩形 8"/>
          <p:cNvSpPr/>
          <p:nvPr/>
        </p:nvSpPr>
        <p:spPr>
          <a:xfrm>
            <a:off x="5517948" y="1475409"/>
            <a:ext cx="5797751" cy="4658690"/>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loan status counts"/>
          <p:cNvPicPr>
            <a:picLocks noChangeAspect="1"/>
          </p:cNvPicPr>
          <p:nvPr/>
        </p:nvPicPr>
        <p:blipFill>
          <a:blip r:embed="rId3"/>
          <a:stretch>
            <a:fillRect/>
          </a:stretch>
        </p:blipFill>
        <p:spPr>
          <a:xfrm>
            <a:off x="1153160" y="1443990"/>
            <a:ext cx="6699250" cy="4690110"/>
          </a:xfrm>
          <a:prstGeom prst="rect">
            <a:avLst/>
          </a:prstGeom>
        </p:spPr>
      </p:pic>
      <p:sp>
        <p:nvSpPr>
          <p:cNvPr id="13" name="矩形 12"/>
          <p:cNvSpPr/>
          <p:nvPr/>
        </p:nvSpPr>
        <p:spPr>
          <a:xfrm>
            <a:off x="7852410" y="1691640"/>
            <a:ext cx="3387725" cy="4276725"/>
          </a:xfrm>
          <a:prstGeom prst="rect">
            <a:avLst/>
          </a:prstGeom>
        </p:spPr>
        <p:txBody>
          <a:bodyPr wrap="square">
            <a:spAutoFit/>
          </a:bodyPr>
          <a:lstStyle/>
          <a:p>
            <a:pPr algn="just">
              <a:lnSpc>
                <a:spcPct val="200000"/>
              </a:lnSpc>
              <a:buSzPct val="25000"/>
            </a:pPr>
            <a:r>
              <a:rPr lang="en-US" altLang="zh-CN" sz="2000" dirty="0">
                <a:solidFill>
                  <a:schemeClr val="tx1">
                    <a:lumMod val="75000"/>
                    <a:lumOff val="25000"/>
                  </a:schemeClr>
                </a:solidFill>
                <a:latin typeface="Lato" panose="020F0502020204030203"/>
              </a:rPr>
              <a:t>The most important variable</a:t>
            </a:r>
          </a:p>
          <a:p>
            <a:pPr algn="just">
              <a:lnSpc>
                <a:spcPct val="200000"/>
              </a:lnSpc>
              <a:buSzPct val="25000"/>
            </a:pPr>
            <a:r>
              <a:rPr lang="en-US" altLang="zh-CN" sz="2000" dirty="0">
                <a:solidFill>
                  <a:schemeClr val="tx1">
                    <a:lumMod val="75000"/>
                    <a:lumOff val="25000"/>
                  </a:schemeClr>
                </a:solidFill>
                <a:latin typeface="Lato" panose="020F0502020204030203"/>
              </a:rPr>
              <a:t>The target variable</a:t>
            </a:r>
          </a:p>
          <a:p>
            <a:pPr algn="just">
              <a:lnSpc>
                <a:spcPct val="200000"/>
              </a:lnSpc>
              <a:buSzPct val="25000"/>
            </a:pPr>
            <a:r>
              <a:rPr lang="en-US" altLang="zh-CN" sz="2000" dirty="0">
                <a:solidFill>
                  <a:schemeClr val="tx1">
                    <a:lumMod val="75000"/>
                    <a:lumOff val="25000"/>
                  </a:schemeClr>
                </a:solidFill>
                <a:latin typeface="Lato" panose="020F0502020204030203"/>
              </a:rPr>
              <a:t>            Fully paid</a:t>
            </a:r>
          </a:p>
          <a:p>
            <a:pPr algn="just">
              <a:lnSpc>
                <a:spcPct val="200000"/>
              </a:lnSpc>
              <a:buSzPct val="25000"/>
            </a:pPr>
            <a:r>
              <a:rPr lang="en-US" altLang="zh-CN" sz="2000" dirty="0">
                <a:solidFill>
                  <a:schemeClr val="tx1">
                    <a:lumMod val="75000"/>
                    <a:lumOff val="25000"/>
                  </a:schemeClr>
                </a:solidFill>
                <a:latin typeface="Lato" panose="020F0502020204030203"/>
              </a:rPr>
              <a:t>            Charged off</a:t>
            </a:r>
          </a:p>
          <a:p>
            <a:pPr algn="just">
              <a:lnSpc>
                <a:spcPct val="200000"/>
              </a:lnSpc>
              <a:buSzPct val="25000"/>
            </a:pPr>
            <a:endParaRPr lang="en-US" altLang="zh-CN" sz="2000" dirty="0">
              <a:solidFill>
                <a:schemeClr val="tx1">
                  <a:lumMod val="75000"/>
                  <a:lumOff val="25000"/>
                </a:schemeClr>
              </a:solidFill>
              <a:latin typeface="Lato" panose="020F0502020204030203"/>
            </a:endParaRPr>
          </a:p>
          <a:p>
            <a:pPr algn="just">
              <a:lnSpc>
                <a:spcPct val="200000"/>
              </a:lnSpc>
              <a:buSzPct val="25000"/>
            </a:pPr>
            <a:endParaRPr lang="en-US" altLang="zh-CN" sz="1200" dirty="0">
              <a:solidFill>
                <a:schemeClr val="tx1">
                  <a:lumMod val="75000"/>
                  <a:lumOff val="25000"/>
                </a:schemeClr>
              </a:solidFill>
              <a:latin typeface="Lato" panose="020F0502020204030203"/>
            </a:endParaRPr>
          </a:p>
          <a:p>
            <a:pPr algn="just">
              <a:lnSpc>
                <a:spcPct val="200000"/>
              </a:lnSpc>
              <a:buSzPct val="25000"/>
            </a:pPr>
            <a:endParaRPr lang="en-US" altLang="zh-CN" sz="1200" dirty="0">
              <a:solidFill>
                <a:schemeClr val="tx1">
                  <a:lumMod val="75000"/>
                  <a:lumOff val="25000"/>
                </a:schemeClr>
              </a:solidFill>
              <a:latin typeface="Lato" panose="020F0502020204030203"/>
            </a:endParaRPr>
          </a:p>
          <a:p>
            <a:pPr algn="just">
              <a:lnSpc>
                <a:spcPct val="200000"/>
              </a:lnSpc>
              <a:buSzPct val="25000"/>
            </a:pPr>
            <a:endParaRPr lang="en-US" altLang="zh-CN" sz="1200" dirty="0">
              <a:solidFill>
                <a:schemeClr val="tx1">
                  <a:lumMod val="75000"/>
                  <a:lumOff val="25000"/>
                </a:schemeClr>
              </a:solidFill>
              <a:latin typeface="Lato" panose="020F0502020204030203"/>
            </a:endParaRPr>
          </a:p>
        </p:txBody>
      </p:sp>
      <p:pic>
        <p:nvPicPr>
          <p:cNvPr id="4" name="图片 3" descr="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923530" y="3159125"/>
            <a:ext cx="464820" cy="464820"/>
          </a:xfrm>
          <a:prstGeom prst="rect">
            <a:avLst/>
          </a:prstGeom>
        </p:spPr>
      </p:pic>
      <p:pic>
        <p:nvPicPr>
          <p:cNvPr id="5" name="图片 4" descr="箭头"/>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rot="16200000">
            <a:off x="7920990" y="3728720"/>
            <a:ext cx="464820" cy="4648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Heatmap</a:t>
            </a:r>
          </a:p>
        </p:txBody>
      </p:sp>
      <p:sp>
        <p:nvSpPr>
          <p:cNvPr id="3" name="文本占位符 2"/>
          <p:cNvSpPr>
            <a:spLocks noGrp="1"/>
          </p:cNvSpPr>
          <p:nvPr>
            <p:ph type="body" sz="quarter" idx="14"/>
          </p:nvPr>
        </p:nvSpPr>
        <p:spPr/>
        <p:txBody>
          <a:bodyPr/>
          <a:lstStyle/>
          <a:p>
            <a:r>
              <a:rPr lang="en-US" altLang="zh-CN" dirty="0"/>
              <a:t>EDA</a:t>
            </a:r>
          </a:p>
        </p:txBody>
      </p:sp>
      <p:pic>
        <p:nvPicPr>
          <p:cNvPr id="4" name="图片 3"/>
          <p:cNvPicPr/>
          <p:nvPr/>
        </p:nvPicPr>
        <p:blipFill>
          <a:blip r:embed="rId3"/>
          <a:stretch>
            <a:fillRect/>
          </a:stretch>
        </p:blipFill>
        <p:spPr>
          <a:xfrm>
            <a:off x="1013460" y="1449705"/>
            <a:ext cx="6955155" cy="5296535"/>
          </a:xfrm>
          <a:prstGeom prst="rect">
            <a:avLst/>
          </a:prstGeom>
        </p:spPr>
      </p:pic>
      <p:sp>
        <p:nvSpPr>
          <p:cNvPr id="5" name="椭圆 4"/>
          <p:cNvSpPr/>
          <p:nvPr/>
        </p:nvSpPr>
        <p:spPr>
          <a:xfrm>
            <a:off x="2139315" y="2177415"/>
            <a:ext cx="483235" cy="427990"/>
          </a:xfrm>
          <a:prstGeom prst="ellipse">
            <a:avLst/>
          </a:prstGeom>
          <a:noFill/>
          <a:ln w="412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969260" y="1503680"/>
            <a:ext cx="483235" cy="427990"/>
          </a:xfrm>
          <a:prstGeom prst="ellipse">
            <a:avLst/>
          </a:prstGeom>
          <a:noFill/>
          <a:ln w="412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endCxn id="5" idx="4"/>
          </p:cNvCxnSpPr>
          <p:nvPr/>
        </p:nvCxnSpPr>
        <p:spPr>
          <a:xfrm flipH="1" flipV="1">
            <a:off x="2381250" y="2605405"/>
            <a:ext cx="10795" cy="493395"/>
          </a:xfrm>
          <a:prstGeom prst="straightConnector1">
            <a:avLst/>
          </a:prstGeom>
          <a:ln w="28575">
            <a:solidFill>
              <a:schemeClr val="accent4">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2271395" y="3179445"/>
            <a:ext cx="2402205" cy="460375"/>
          </a:xfrm>
          <a:prstGeom prst="rect">
            <a:avLst/>
          </a:prstGeom>
          <a:noFill/>
        </p:spPr>
        <p:txBody>
          <a:bodyPr wrap="square" rtlCol="0">
            <a:spAutoFit/>
          </a:bodyPr>
          <a:lstStyle/>
          <a:p>
            <a:r>
              <a:rPr lang="en-US" altLang="zh-CN" sz="2400">
                <a:solidFill>
                  <a:schemeClr val="accent4">
                    <a:lumMod val="75000"/>
                  </a:schemeClr>
                </a:solidFill>
                <a:latin typeface="+mj-lt"/>
                <a:cs typeface="+mj-lt"/>
              </a:rPr>
              <a:t>loan amount</a:t>
            </a:r>
          </a:p>
        </p:txBody>
      </p:sp>
      <p:cxnSp>
        <p:nvCxnSpPr>
          <p:cNvPr id="12" name="直接箭头连接符 11"/>
          <p:cNvCxnSpPr>
            <a:endCxn id="5" idx="2"/>
          </p:cNvCxnSpPr>
          <p:nvPr/>
        </p:nvCxnSpPr>
        <p:spPr>
          <a:xfrm>
            <a:off x="1601470" y="2385695"/>
            <a:ext cx="537845" cy="5715"/>
          </a:xfrm>
          <a:prstGeom prst="straightConnector1">
            <a:avLst/>
          </a:prstGeom>
          <a:ln w="28575">
            <a:solidFill>
              <a:schemeClr val="accent4">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101600" y="2137410"/>
            <a:ext cx="2402205" cy="460375"/>
          </a:xfrm>
          <a:prstGeom prst="rect">
            <a:avLst/>
          </a:prstGeom>
          <a:noFill/>
        </p:spPr>
        <p:txBody>
          <a:bodyPr wrap="square" rtlCol="0">
            <a:spAutoFit/>
          </a:bodyPr>
          <a:lstStyle/>
          <a:p>
            <a:pPr algn="l">
              <a:buClrTx/>
              <a:buSzTx/>
              <a:buFontTx/>
            </a:pPr>
            <a:r>
              <a:rPr lang="en-US" altLang="zh-CN" sz="2400">
                <a:solidFill>
                  <a:schemeClr val="accent4">
                    <a:lumMod val="75000"/>
                  </a:schemeClr>
                </a:solidFill>
                <a:latin typeface="+mj-lt"/>
                <a:cs typeface="+mj-lt"/>
              </a:rPr>
              <a:t>installment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000" fill="hold">
                                          <p:stCondLst>
                                            <p:cond delay="0"/>
                                          </p:stCondLst>
                                        </p:cTn>
                                        <p:tgtEl>
                                          <p:spTgt spid="10"/>
                                        </p:tgtEl>
                                        <p:attrNameLst>
                                          <p:attrName>style.visibility</p:attrName>
                                        </p:attrNameLst>
                                      </p:cBhvr>
                                      <p:to>
                                        <p:strVal val="visible"/>
                                      </p:to>
                                    </p:set>
                                    <p:animEffect transition="in" filter="blinds(horizontal)">
                                      <p:cBhvr>
                                        <p:cTn id="10" dur="10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1" grpId="0"/>
      <p:bldP spid="11"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installment &amp; loan amount</a:t>
            </a:r>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pic>
        <p:nvPicPr>
          <p:cNvPr id="7" name="图片 6" descr="installment&amp;laon_amt_plot"/>
          <p:cNvPicPr>
            <a:picLocks noChangeAspect="1"/>
          </p:cNvPicPr>
          <p:nvPr/>
        </p:nvPicPr>
        <p:blipFill>
          <a:blip r:embed="rId3"/>
          <a:stretch>
            <a:fillRect/>
          </a:stretch>
        </p:blipFill>
        <p:spPr>
          <a:xfrm>
            <a:off x="480060" y="1129665"/>
            <a:ext cx="5778500" cy="3550285"/>
          </a:xfrm>
          <a:prstGeom prst="rect">
            <a:avLst/>
          </a:prstGeom>
        </p:spPr>
      </p:pic>
      <p:pic>
        <p:nvPicPr>
          <p:cNvPr id="4" name="图片 3" descr="箱型图_plot"/>
          <p:cNvPicPr>
            <a:picLocks noChangeAspect="1"/>
          </p:cNvPicPr>
          <p:nvPr/>
        </p:nvPicPr>
        <p:blipFill>
          <a:blip r:embed="rId4"/>
          <a:stretch>
            <a:fillRect/>
          </a:stretch>
        </p:blipFill>
        <p:spPr>
          <a:xfrm>
            <a:off x="6214745" y="1129665"/>
            <a:ext cx="5603875" cy="3550285"/>
          </a:xfrm>
          <a:prstGeom prst="rect">
            <a:avLst/>
          </a:prstGeom>
        </p:spPr>
      </p:pic>
      <p:sp>
        <p:nvSpPr>
          <p:cNvPr id="8" name="文本框 7"/>
          <p:cNvSpPr txBox="1"/>
          <p:nvPr/>
        </p:nvSpPr>
        <p:spPr>
          <a:xfrm>
            <a:off x="876300" y="4972685"/>
            <a:ext cx="7394575" cy="953135"/>
          </a:xfrm>
          <a:prstGeom prst="rect">
            <a:avLst/>
          </a:prstGeom>
        </p:spPr>
        <p:txBody>
          <a:bodyPr wrap="square">
            <a:spAutoFit/>
          </a:bodyPr>
          <a:lstStyle/>
          <a:p>
            <a:pPr marL="342900" lvl="0" indent="-342900" algn="just" defTabSz="266700">
              <a:lnSpc>
                <a:spcPct val="140000"/>
              </a:lnSpc>
              <a:buClrTx/>
              <a:buSzTx/>
              <a:buFont typeface="Arial" panose="020B0604020202020204" pitchFamily="34" charset="0"/>
              <a:buChar char="•"/>
            </a:pPr>
            <a:r>
              <a:rPr lang="en-US" altLang="zh-CN" sz="2000" dirty="0">
                <a:solidFill>
                  <a:schemeClr val="tx1">
                    <a:lumMod val="75000"/>
                    <a:lumOff val="25000"/>
                  </a:schemeClr>
                </a:solidFill>
                <a:latin typeface="Lato" panose="020F0502020204030203"/>
                <a:sym typeface="+mn-ea"/>
              </a:rPr>
              <a:t>the data distribution of the two variables is very similar</a:t>
            </a:r>
          </a:p>
          <a:p>
            <a:pPr marL="342900" lvl="0" indent="-342900" algn="just" defTabSz="266700">
              <a:lnSpc>
                <a:spcPct val="140000"/>
              </a:lnSpc>
              <a:buClrTx/>
              <a:buSzTx/>
              <a:buFont typeface="Arial" panose="020B0604020202020204" pitchFamily="34" charset="0"/>
              <a:buChar char="•"/>
            </a:pPr>
            <a:r>
              <a:rPr lang="en-US" altLang="zh-CN" sz="2000" dirty="0">
                <a:solidFill>
                  <a:schemeClr val="tx1">
                    <a:lumMod val="75000"/>
                    <a:lumOff val="25000"/>
                  </a:schemeClr>
                </a:solidFill>
                <a:latin typeface="Lato" panose="020F0502020204030203"/>
                <a:sym typeface="+mn-ea"/>
              </a:rPr>
              <a:t>the strong correlation of the two variables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grade &amp; sub-grade</a:t>
            </a:r>
            <a:endParaRPr dirty="0"/>
          </a:p>
        </p:txBody>
      </p:sp>
      <p:sp>
        <p:nvSpPr>
          <p:cNvPr id="3" name="文本占位符 2"/>
          <p:cNvSpPr>
            <a:spLocks noGrp="1"/>
          </p:cNvSpPr>
          <p:nvPr>
            <p:ph type="body" sz="quarter" idx="14"/>
          </p:nvPr>
        </p:nvSpPr>
        <p:spPr/>
        <p:txBody>
          <a:bodyPr/>
          <a:lstStyle/>
          <a:p>
            <a:r>
              <a:rPr lang="en-US" altLang="zh-CN" dirty="0"/>
              <a:t>EDA</a:t>
            </a:r>
          </a:p>
        </p:txBody>
      </p:sp>
      <p:sp>
        <p:nvSpPr>
          <p:cNvPr id="6" name="文本框 5"/>
          <p:cNvSpPr txBox="1"/>
          <p:nvPr/>
        </p:nvSpPr>
        <p:spPr>
          <a:xfrm>
            <a:off x="3556000" y="3111500"/>
            <a:ext cx="5080000" cy="635000"/>
          </a:xfrm>
          <a:prstGeom prst="rect">
            <a:avLst/>
          </a:prstGeom>
        </p:spPr>
        <p:txBody>
          <a:bodyPr/>
          <a:lstStyle/>
          <a:p>
            <a:endParaRPr lang="en-US" altLang="zh-CN" sz="1600"/>
          </a:p>
          <a:p>
            <a:endParaRPr sz="1600"/>
          </a:p>
        </p:txBody>
      </p:sp>
      <p:pic>
        <p:nvPicPr>
          <p:cNvPr id="8" name="图片 7" descr="grade_plot (1)"/>
          <p:cNvPicPr>
            <a:picLocks noChangeAspect="1"/>
          </p:cNvPicPr>
          <p:nvPr/>
        </p:nvPicPr>
        <p:blipFill>
          <a:blip r:embed="rId3"/>
          <a:stretch>
            <a:fillRect/>
          </a:stretch>
        </p:blipFill>
        <p:spPr>
          <a:xfrm>
            <a:off x="876300" y="1375410"/>
            <a:ext cx="4891405" cy="4403090"/>
          </a:xfrm>
          <a:prstGeom prst="rect">
            <a:avLst/>
          </a:prstGeom>
        </p:spPr>
      </p:pic>
      <p:pic>
        <p:nvPicPr>
          <p:cNvPr id="4" name="图片 3" descr="sub_grade_plot"/>
          <p:cNvPicPr>
            <a:picLocks noChangeAspect="1"/>
          </p:cNvPicPr>
          <p:nvPr/>
        </p:nvPicPr>
        <p:blipFill>
          <a:blip r:embed="rId4"/>
          <a:stretch>
            <a:fillRect/>
          </a:stretch>
        </p:blipFill>
        <p:spPr>
          <a:xfrm>
            <a:off x="5614035" y="1320165"/>
            <a:ext cx="5763895" cy="4611370"/>
          </a:xfrm>
          <a:prstGeom prst="rect">
            <a:avLst/>
          </a:prstGeom>
        </p:spPr>
      </p:pic>
      <p:sp>
        <p:nvSpPr>
          <p:cNvPr id="5" name="乘号 4"/>
          <p:cNvSpPr/>
          <p:nvPr/>
        </p:nvSpPr>
        <p:spPr>
          <a:xfrm>
            <a:off x="2699385" y="2593975"/>
            <a:ext cx="1678940" cy="1854835"/>
          </a:xfrm>
          <a:prstGeom prst="mathMultiply">
            <a:avLst/>
          </a:prstGeom>
          <a:solidFill>
            <a:schemeClr val="accent4">
              <a:lumMod val="60000"/>
              <a:lumOff val="40000"/>
            </a:schemeClr>
          </a:solid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83956;#60780;#6085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20.xml><?xml version="1.0" encoding="utf-8"?>
<p:tagLst xmlns:a="http://schemas.openxmlformats.org/drawingml/2006/main" xmlns:r="http://schemas.openxmlformats.org/officeDocument/2006/relationships" xmlns:p="http://schemas.openxmlformats.org/presentationml/2006/main">
  <p:tag name="ISLIDE.ICON" val="#83956;#60780;#60855;"/>
</p:tagLst>
</file>

<file path=ppt/tags/tag21.xml><?xml version="1.0" encoding="utf-8"?>
<p:tagLst xmlns:a="http://schemas.openxmlformats.org/drawingml/2006/main" xmlns:r="http://schemas.openxmlformats.org/officeDocument/2006/relationships" xmlns:p="http://schemas.openxmlformats.org/presentationml/2006/main">
  <p:tag name="ISLIDE.ICON" val="#83956;#60780;#6085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8.9951968503937,&quot;left&quot;:76.92685039370079,&quot;top&quot;:133.43803149606296,&quot;width&quot;:809.3460629921259}"/>
</p:tagLst>
</file>

<file path=ppt/theme/theme1.xml><?xml version="1.0" encoding="utf-8"?>
<a:theme xmlns:a="http://schemas.openxmlformats.org/drawingml/2006/main" name="Office 主题​​">
  <a:themeElements>
    <a:clrScheme name="CityU 我给母校送模板">
      <a:dk1>
        <a:srgbClr val="000000"/>
      </a:dk1>
      <a:lt1>
        <a:srgbClr val="FFFFFF"/>
      </a:lt1>
      <a:dk2>
        <a:srgbClr val="D9D9D9"/>
      </a:dk2>
      <a:lt2>
        <a:srgbClr val="FFFFFF"/>
      </a:lt2>
      <a:accent1>
        <a:srgbClr val="5E2144"/>
      </a:accent1>
      <a:accent2>
        <a:srgbClr val="A92D61"/>
      </a:accent2>
      <a:accent3>
        <a:srgbClr val="BF165E"/>
      </a:accent3>
      <a:accent4>
        <a:srgbClr val="E48AAF"/>
      </a:accent4>
      <a:accent5>
        <a:srgbClr val="FADCE2"/>
      </a:accent5>
      <a:accent6>
        <a:srgbClr val="A5A5A5"/>
      </a:accent6>
      <a:hlink>
        <a:srgbClr val="3F3F3F"/>
      </a:hlink>
      <a:folHlink>
        <a:srgbClr val="000000"/>
      </a:folHlink>
    </a:clrScheme>
    <a:fontScheme name="自定义 2">
      <a:majorFont>
        <a:latin typeface="Calibri"/>
        <a:ea typeface="思源黑体 CN Normal"/>
        <a:cs typeface=""/>
      </a:majorFont>
      <a:minorFont>
        <a:latin typeface="Calibri"/>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CityU 我给母校送模板">
      <a:dk1>
        <a:srgbClr val="000000"/>
      </a:dk1>
      <a:lt1>
        <a:srgbClr val="FFFFFF"/>
      </a:lt1>
      <a:dk2>
        <a:srgbClr val="D9D9D9"/>
      </a:dk2>
      <a:lt2>
        <a:srgbClr val="FFFFFF"/>
      </a:lt2>
      <a:accent1>
        <a:srgbClr val="5E2144"/>
      </a:accent1>
      <a:accent2>
        <a:srgbClr val="A92D61"/>
      </a:accent2>
      <a:accent3>
        <a:srgbClr val="BF165E"/>
      </a:accent3>
      <a:accent4>
        <a:srgbClr val="E48AAF"/>
      </a:accent4>
      <a:accent5>
        <a:srgbClr val="FADCE2"/>
      </a:accent5>
      <a:accent6>
        <a:srgbClr val="A5A5A5"/>
      </a:accent6>
      <a:hlink>
        <a:srgbClr val="3F3F3F"/>
      </a:hlink>
      <a:folHlink>
        <a:srgbClr val="000000"/>
      </a:folHlink>
    </a:clrScheme>
    <a:fontScheme name="自定义 2">
      <a:majorFont>
        <a:latin typeface="Calibri"/>
        <a:ea typeface="思源黑体 CN Normal"/>
        <a:cs typeface=""/>
      </a:majorFont>
      <a:minorFont>
        <a:latin typeface="Calibri"/>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2167</Words>
  <Application>Microsoft Office PowerPoint</Application>
  <PresentationFormat>宽屏</PresentationFormat>
  <Paragraphs>200</Paragraphs>
  <Slides>25</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25</vt:i4>
      </vt:variant>
    </vt:vector>
  </HeadingPairs>
  <TitlesOfParts>
    <vt:vector size="37" baseType="lpstr">
      <vt:lpstr>Lato</vt:lpstr>
      <vt:lpstr>Arial</vt:lpstr>
      <vt:lpstr>Calibri</vt:lpstr>
      <vt:lpstr>var(--jp-ui-font-family)</vt:lpstr>
      <vt:lpstr>思源黑体 CN Light</vt:lpstr>
      <vt:lpstr>思源黑体 CN Normal</vt:lpstr>
      <vt:lpstr>等线</vt:lpstr>
      <vt:lpstr>Lato Light</vt:lpstr>
      <vt:lpstr>Lato Black</vt:lpstr>
      <vt:lpstr>Lato Heavy</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Siyu</dc:creator>
  <cp:lastModifiedBy>衍鑫 陈</cp:lastModifiedBy>
  <cp:revision>269</cp:revision>
  <dcterms:created xsi:type="dcterms:W3CDTF">2020-04-20T03:29:00Z</dcterms:created>
  <dcterms:modified xsi:type="dcterms:W3CDTF">2024-11-23T06:02:48Z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AF420EEAD44347B69B54F7BA22D00280_12</vt:lpwstr>
  </property>
  <property fmtid="{D5CDD505-2E9C-101B-9397-08002B2CF9AE}" pid="3" name="KSOProductBuildVer">
    <vt:lpwstr>2052-12.1.0.18912</vt:lpwstr>
  </property>
</Properties>
</file>